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84793" y="1227876"/>
            <a:ext cx="7705499" cy="5290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7972" y="2490731"/>
            <a:ext cx="1997964" cy="344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0369" y="40335"/>
            <a:ext cx="7811261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70708" y="4953"/>
            <a:ext cx="6450583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75250" y="1371981"/>
            <a:ext cx="5057140" cy="19615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jpg"/><Relationship Id="rId4" Type="http://schemas.openxmlformats.org/officeDocument/2006/relationships/image" Target="../media/image74.jpg"/><Relationship Id="rId5" Type="http://schemas.openxmlformats.org/officeDocument/2006/relationships/image" Target="../media/image75.jp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Relationship Id="rId3" Type="http://schemas.openxmlformats.org/officeDocument/2006/relationships/image" Target="../media/image9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openxmlformats.org/officeDocument/2006/relationships/image" Target="../media/image94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Relationship Id="rId3" Type="http://schemas.openxmlformats.org/officeDocument/2006/relationships/image" Target="../media/image105.png"/><Relationship Id="rId4" Type="http://schemas.openxmlformats.org/officeDocument/2006/relationships/image" Target="../media/image106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jpg"/><Relationship Id="rId3" Type="http://schemas.openxmlformats.org/officeDocument/2006/relationships/image" Target="../media/image108.jpg"/><Relationship Id="rId4" Type="http://schemas.openxmlformats.org/officeDocument/2006/relationships/image" Target="../media/image109.jpg"/><Relationship Id="rId5" Type="http://schemas.openxmlformats.org/officeDocument/2006/relationships/image" Target="../media/image110.jpg"/><Relationship Id="rId6" Type="http://schemas.openxmlformats.org/officeDocument/2006/relationships/image" Target="../media/image111.jpg"/><Relationship Id="rId7" Type="http://schemas.openxmlformats.org/officeDocument/2006/relationships/image" Target="../media/image112.jpg"/><Relationship Id="rId8" Type="http://schemas.openxmlformats.org/officeDocument/2006/relationships/image" Target="../media/image113.jpg"/><Relationship Id="rId9" Type="http://schemas.openxmlformats.org/officeDocument/2006/relationships/image" Target="../media/image114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jpg"/><Relationship Id="rId3" Type="http://schemas.openxmlformats.org/officeDocument/2006/relationships/image" Target="../media/image116.jpg"/><Relationship Id="rId4" Type="http://schemas.openxmlformats.org/officeDocument/2006/relationships/image" Target="../media/image117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8.jpg"/><Relationship Id="rId3" Type="http://schemas.openxmlformats.org/officeDocument/2006/relationships/image" Target="../media/image119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Relationship Id="rId3" Type="http://schemas.openxmlformats.org/officeDocument/2006/relationships/image" Target="../media/image126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jpg"/><Relationship Id="rId3" Type="http://schemas.openxmlformats.org/officeDocument/2006/relationships/image" Target="../media/image128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jpg"/><Relationship Id="rId3" Type="http://schemas.openxmlformats.org/officeDocument/2006/relationships/image" Target="../media/image130.jpg"/><Relationship Id="rId4" Type="http://schemas.openxmlformats.org/officeDocument/2006/relationships/image" Target="../media/image131.jpg"/><Relationship Id="rId5" Type="http://schemas.openxmlformats.org/officeDocument/2006/relationships/image" Target="../media/image132.jpg"/><Relationship Id="rId6" Type="http://schemas.openxmlformats.org/officeDocument/2006/relationships/image" Target="../media/image133.jpg"/><Relationship Id="rId7" Type="http://schemas.openxmlformats.org/officeDocument/2006/relationships/image" Target="../media/image134.jpg"/><Relationship Id="rId8" Type="http://schemas.openxmlformats.org/officeDocument/2006/relationships/image" Target="../media/image135.jpg"/><Relationship Id="rId9" Type="http://schemas.openxmlformats.org/officeDocument/2006/relationships/image" Target="../media/image136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7.jpg"/><Relationship Id="rId3" Type="http://schemas.openxmlformats.org/officeDocument/2006/relationships/image" Target="../media/image138.jpg"/><Relationship Id="rId4" Type="http://schemas.openxmlformats.org/officeDocument/2006/relationships/image" Target="../media/image139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jpg"/><Relationship Id="rId3" Type="http://schemas.openxmlformats.org/officeDocument/2006/relationships/image" Target="../media/image141.png"/><Relationship Id="rId4" Type="http://schemas.openxmlformats.org/officeDocument/2006/relationships/image" Target="../media/image14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png"/><Relationship Id="rId3" Type="http://schemas.openxmlformats.org/officeDocument/2006/relationships/image" Target="../media/image144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jpg"/><Relationship Id="rId3" Type="http://schemas.openxmlformats.org/officeDocument/2006/relationships/image" Target="../media/image147.jpg"/><Relationship Id="rId4" Type="http://schemas.openxmlformats.org/officeDocument/2006/relationships/image" Target="../media/image14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jpg"/><Relationship Id="rId3" Type="http://schemas.openxmlformats.org/officeDocument/2006/relationships/image" Target="../media/image150.jpg"/><Relationship Id="rId4" Type="http://schemas.openxmlformats.org/officeDocument/2006/relationships/image" Target="../media/image151.png"/><Relationship Id="rId5" Type="http://schemas.openxmlformats.org/officeDocument/2006/relationships/image" Target="../media/image152.jp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jpg"/><Relationship Id="rId11" Type="http://schemas.openxmlformats.org/officeDocument/2006/relationships/image" Target="../media/image23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8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jpg"/><Relationship Id="rId3" Type="http://schemas.openxmlformats.org/officeDocument/2006/relationships/image" Target="../media/image16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40.jpg"/><Relationship Id="rId5" Type="http://schemas.openxmlformats.org/officeDocument/2006/relationships/image" Target="../media/image141.png"/><Relationship Id="rId6" Type="http://schemas.openxmlformats.org/officeDocument/2006/relationships/image" Target="../media/image14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g"/><Relationship Id="rId3" Type="http://schemas.openxmlformats.org/officeDocument/2006/relationships/image" Target="../media/image165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jpg"/><Relationship Id="rId3" Type="http://schemas.openxmlformats.org/officeDocument/2006/relationships/image" Target="../media/image167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8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g"/><Relationship Id="rId3" Type="http://schemas.openxmlformats.org/officeDocument/2006/relationships/image" Target="../media/image170.jpg"/><Relationship Id="rId4" Type="http://schemas.openxmlformats.org/officeDocument/2006/relationships/image" Target="../media/image171.png"/><Relationship Id="rId5" Type="http://schemas.openxmlformats.org/officeDocument/2006/relationships/image" Target="../media/image172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5.jpg"/><Relationship Id="rId3" Type="http://schemas.openxmlformats.org/officeDocument/2006/relationships/image" Target="../media/image176.jpg"/><Relationship Id="rId4" Type="http://schemas.openxmlformats.org/officeDocument/2006/relationships/image" Target="../media/image177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8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2.jpg"/><Relationship Id="rId3" Type="http://schemas.openxmlformats.org/officeDocument/2006/relationships/image" Target="../media/image183.jpg"/><Relationship Id="rId4" Type="http://schemas.openxmlformats.org/officeDocument/2006/relationships/image" Target="../media/image184.jpg"/><Relationship Id="rId5" Type="http://schemas.openxmlformats.org/officeDocument/2006/relationships/image" Target="../media/image185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.jpg"/><Relationship Id="rId3" Type="http://schemas.openxmlformats.org/officeDocument/2006/relationships/image" Target="../media/image189.jpg"/><Relationship Id="rId4" Type="http://schemas.openxmlformats.org/officeDocument/2006/relationships/image" Target="../media/image190.jpg"/><Relationship Id="rId5" Type="http://schemas.openxmlformats.org/officeDocument/2006/relationships/image" Target="../media/image191.jpg"/><Relationship Id="rId6" Type="http://schemas.openxmlformats.org/officeDocument/2006/relationships/image" Target="../media/image192.jpg"/><Relationship Id="rId7" Type="http://schemas.openxmlformats.org/officeDocument/2006/relationships/image" Target="../media/image193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4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0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1.jpg"/><Relationship Id="rId3" Type="http://schemas.openxmlformats.org/officeDocument/2006/relationships/image" Target="../media/image202.jpg"/><Relationship Id="rId4" Type="http://schemas.openxmlformats.org/officeDocument/2006/relationships/image" Target="../media/image203.jpg"/><Relationship Id="rId5" Type="http://schemas.openxmlformats.org/officeDocument/2006/relationships/image" Target="../media/image204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5.jpg"/><Relationship Id="rId3" Type="http://schemas.openxmlformats.org/officeDocument/2006/relationships/image" Target="../media/image206.jpg"/><Relationship Id="rId4" Type="http://schemas.openxmlformats.org/officeDocument/2006/relationships/image" Target="../media/image207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8.jpg"/><Relationship Id="rId3" Type="http://schemas.openxmlformats.org/officeDocument/2006/relationships/image" Target="../media/image209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jpg"/><Relationship Id="rId3" Type="http://schemas.openxmlformats.org/officeDocument/2006/relationships/image" Target="../media/image211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jpg"/><Relationship Id="rId4" Type="http://schemas.openxmlformats.org/officeDocument/2006/relationships/image" Target="../media/image214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5.jpg"/><Relationship Id="rId3" Type="http://schemas.openxmlformats.org/officeDocument/2006/relationships/image" Target="../media/image216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Relationship Id="rId3" Type="http://schemas.openxmlformats.org/officeDocument/2006/relationships/image" Target="../media/image218.jpg"/><Relationship Id="rId4" Type="http://schemas.openxmlformats.org/officeDocument/2006/relationships/image" Target="../media/image219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1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2.jpg"/><Relationship Id="rId3" Type="http://schemas.openxmlformats.org/officeDocument/2006/relationships/image" Target="../media/image223.jpg"/><Relationship Id="rId4" Type="http://schemas.openxmlformats.org/officeDocument/2006/relationships/image" Target="../media/image224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5.jpg"/><Relationship Id="rId3" Type="http://schemas.openxmlformats.org/officeDocument/2006/relationships/image" Target="../media/image226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7.jpg"/><Relationship Id="rId3" Type="http://schemas.openxmlformats.org/officeDocument/2006/relationships/image" Target="../media/image228.jpg"/><Relationship Id="rId4" Type="http://schemas.openxmlformats.org/officeDocument/2006/relationships/image" Target="../media/image229.jpg"/><Relationship Id="rId5" Type="http://schemas.openxmlformats.org/officeDocument/2006/relationships/image" Target="../media/image230.png"/><Relationship Id="rId6" Type="http://schemas.openxmlformats.org/officeDocument/2006/relationships/image" Target="../media/image231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jpg"/><Relationship Id="rId3" Type="http://schemas.openxmlformats.org/officeDocument/2006/relationships/image" Target="../media/image233.jp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jpg"/><Relationship Id="rId9" Type="http://schemas.openxmlformats.org/officeDocument/2006/relationships/image" Target="../media/image239.jpg"/><Relationship Id="rId10" Type="http://schemas.openxmlformats.org/officeDocument/2006/relationships/image" Target="../media/image240.png"/><Relationship Id="rId11" Type="http://schemas.openxmlformats.org/officeDocument/2006/relationships/image" Target="../media/image241.jpg"/><Relationship Id="rId12" Type="http://schemas.openxmlformats.org/officeDocument/2006/relationships/image" Target="../media/image242.jp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Relationship Id="rId16" Type="http://schemas.openxmlformats.org/officeDocument/2006/relationships/image" Target="../media/image246.png"/><Relationship Id="rId17" Type="http://schemas.openxmlformats.org/officeDocument/2006/relationships/image" Target="../media/image247.png"/><Relationship Id="rId18" Type="http://schemas.openxmlformats.org/officeDocument/2006/relationships/image" Target="../media/image248.png"/><Relationship Id="rId19" Type="http://schemas.openxmlformats.org/officeDocument/2006/relationships/image" Target="../media/image249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jp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jpg"/><Relationship Id="rId12" Type="http://schemas.openxmlformats.org/officeDocument/2006/relationships/image" Target="../media/image46.png"/><Relationship Id="rId13" Type="http://schemas.openxmlformats.org/officeDocument/2006/relationships/image" Target="../media/image4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6" Type="http://schemas.openxmlformats.org/officeDocument/2006/relationships/image" Target="../media/image52.jpg"/><Relationship Id="rId7" Type="http://schemas.openxmlformats.org/officeDocument/2006/relationships/hyperlink" Target="http://www.instagram.com/kasey.altman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0758" y="938225"/>
            <a:ext cx="6642734" cy="1937385"/>
          </a:xfrm>
          <a:prstGeom prst="rect"/>
        </p:spPr>
        <p:txBody>
          <a:bodyPr wrap="square" lIns="0" tIns="126364" rIns="0" bIns="0" rtlCol="0" vert="horz">
            <a:spAutoFit/>
          </a:bodyPr>
          <a:lstStyle/>
          <a:p>
            <a:pPr marL="12700" marR="5080" indent="1143000">
              <a:lnSpc>
                <a:spcPts val="7130"/>
              </a:lnSpc>
              <a:spcBef>
                <a:spcPts val="994"/>
              </a:spcBef>
            </a:pPr>
            <a:r>
              <a:rPr dirty="0" sz="6600" b="0">
                <a:latin typeface="Arial"/>
                <a:cs typeface="Arial"/>
              </a:rPr>
              <a:t>Epigenetics  </a:t>
            </a:r>
            <a:r>
              <a:rPr dirty="0" sz="6600" spc="-5" b="0">
                <a:solidFill>
                  <a:srgbClr val="00AFEF"/>
                </a:solidFill>
                <a:latin typeface="Arial"/>
                <a:cs typeface="Arial"/>
              </a:rPr>
              <a:t>and 3D</a:t>
            </a:r>
            <a:r>
              <a:rPr dirty="0" sz="6600" spc="-25" b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6600" spc="-5" b="0">
                <a:solidFill>
                  <a:srgbClr val="00AFEF"/>
                </a:solidFill>
                <a:latin typeface="Arial"/>
                <a:cs typeface="Arial"/>
              </a:rPr>
              <a:t>chromatin</a:t>
            </a:r>
            <a:endParaRPr sz="6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6770" y="3401390"/>
            <a:ext cx="6769734" cy="1085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44704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Berkley E.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Gryder,</a:t>
            </a:r>
            <a:r>
              <a:rPr dirty="0" sz="32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Ph.D.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Assistant 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Professor,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Case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Western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Reserve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University,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School of</a:t>
            </a:r>
            <a:r>
              <a:rPr dirty="0" sz="1800" spc="1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Medicine</a:t>
            </a:r>
            <a:endParaRPr sz="1800">
              <a:latin typeface="Carlito"/>
              <a:cs typeface="Carlito"/>
            </a:endParaRPr>
          </a:p>
          <a:p>
            <a:pPr algn="ctr" marL="10160">
              <a:lnSpc>
                <a:spcPct val="100000"/>
              </a:lnSpc>
              <a:spcBef>
                <a:spcPts val="160"/>
              </a:spcBef>
            </a:pP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Member,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Angie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Fowler </a:t>
            </a:r>
            <a:r>
              <a:rPr dirty="0" sz="1800" spc="-90">
                <a:solidFill>
                  <a:srgbClr val="FFFFFF"/>
                </a:solidFill>
                <a:latin typeface="Carlito"/>
                <a:cs typeface="Carlito"/>
              </a:rPr>
              <a:t>AYA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 Case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Comprehensive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Cancer</a:t>
            </a:r>
            <a:r>
              <a:rPr dirty="0" sz="1800" spc="1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Center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76212" y="5708562"/>
            <a:ext cx="3141980" cy="504825"/>
            <a:chOff x="8576212" y="5708562"/>
            <a:chExt cx="3141980" cy="504825"/>
          </a:xfrm>
        </p:grpSpPr>
        <p:sp>
          <p:nvSpPr>
            <p:cNvPr id="6" name="object 6"/>
            <p:cNvSpPr/>
            <p:nvPr/>
          </p:nvSpPr>
          <p:spPr>
            <a:xfrm>
              <a:off x="8576212" y="5708562"/>
              <a:ext cx="3141475" cy="5047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579033" y="6199343"/>
              <a:ext cx="2439035" cy="11430"/>
            </a:xfrm>
            <a:custGeom>
              <a:avLst/>
              <a:gdLst/>
              <a:ahLst/>
              <a:cxnLst/>
              <a:rect l="l" t="t" r="r" b="b"/>
              <a:pathLst>
                <a:path w="2439034" h="11429">
                  <a:moveTo>
                    <a:pt x="2438918" y="0"/>
                  </a:moveTo>
                  <a:lnTo>
                    <a:pt x="0" y="0"/>
                  </a:lnTo>
                  <a:lnTo>
                    <a:pt x="0" y="11186"/>
                  </a:lnTo>
                  <a:lnTo>
                    <a:pt x="2438918" y="11186"/>
                  </a:lnTo>
                  <a:lnTo>
                    <a:pt x="2438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7998373" y="5621878"/>
            <a:ext cx="489584" cy="589280"/>
            <a:chOff x="7998373" y="5621878"/>
            <a:chExt cx="489584" cy="589280"/>
          </a:xfrm>
        </p:grpSpPr>
        <p:sp>
          <p:nvSpPr>
            <p:cNvPr id="9" name="object 9"/>
            <p:cNvSpPr/>
            <p:nvPr/>
          </p:nvSpPr>
          <p:spPr>
            <a:xfrm>
              <a:off x="7998373" y="5621878"/>
              <a:ext cx="489584" cy="589280"/>
            </a:xfrm>
            <a:custGeom>
              <a:avLst/>
              <a:gdLst/>
              <a:ahLst/>
              <a:cxnLst/>
              <a:rect l="l" t="t" r="r" b="b"/>
              <a:pathLst>
                <a:path w="489584" h="589279">
                  <a:moveTo>
                    <a:pt x="489051" y="0"/>
                  </a:moveTo>
                  <a:lnTo>
                    <a:pt x="0" y="0"/>
                  </a:lnTo>
                  <a:lnTo>
                    <a:pt x="0" y="588652"/>
                  </a:lnTo>
                  <a:lnTo>
                    <a:pt x="489052" y="588652"/>
                  </a:lnTo>
                  <a:lnTo>
                    <a:pt x="489051" y="0"/>
                  </a:lnTo>
                  <a:close/>
                </a:path>
              </a:pathLst>
            </a:custGeom>
            <a:solidFill>
              <a:srgbClr val="0036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045587" y="5668688"/>
              <a:ext cx="395605" cy="494665"/>
            </a:xfrm>
            <a:custGeom>
              <a:avLst/>
              <a:gdLst/>
              <a:ahLst/>
              <a:cxnLst/>
              <a:rect l="l" t="t" r="r" b="b"/>
              <a:pathLst>
                <a:path w="395604" h="494664">
                  <a:moveTo>
                    <a:pt x="220564" y="0"/>
                  </a:moveTo>
                  <a:lnTo>
                    <a:pt x="215635" y="699"/>
                  </a:lnTo>
                  <a:lnTo>
                    <a:pt x="0" y="699"/>
                  </a:lnTo>
                  <a:lnTo>
                    <a:pt x="2113" y="494302"/>
                  </a:lnTo>
                  <a:lnTo>
                    <a:pt x="395325" y="492903"/>
                  </a:lnTo>
                  <a:lnTo>
                    <a:pt x="395325" y="477519"/>
                  </a:lnTo>
                  <a:lnTo>
                    <a:pt x="379825" y="477519"/>
                  </a:lnTo>
                  <a:lnTo>
                    <a:pt x="190969" y="476120"/>
                  </a:lnTo>
                  <a:lnTo>
                    <a:pt x="22548" y="474027"/>
                  </a:lnTo>
                  <a:lnTo>
                    <a:pt x="20432" y="310429"/>
                  </a:lnTo>
                  <a:lnTo>
                    <a:pt x="66193" y="310429"/>
                  </a:lnTo>
                  <a:lnTo>
                    <a:pt x="59764" y="307619"/>
                  </a:lnTo>
                  <a:lnTo>
                    <a:pt x="46685" y="302474"/>
                  </a:lnTo>
                  <a:lnTo>
                    <a:pt x="33341" y="297985"/>
                  </a:lnTo>
                  <a:lnTo>
                    <a:pt x="19733" y="294346"/>
                  </a:lnTo>
                  <a:lnTo>
                    <a:pt x="15503" y="16788"/>
                  </a:lnTo>
                  <a:lnTo>
                    <a:pt x="215635" y="7694"/>
                  </a:lnTo>
                  <a:lnTo>
                    <a:pt x="220564" y="7694"/>
                  </a:lnTo>
                  <a:lnTo>
                    <a:pt x="220564" y="0"/>
                  </a:lnTo>
                  <a:close/>
                </a:path>
                <a:path w="395604" h="494664">
                  <a:moveTo>
                    <a:pt x="394620" y="191555"/>
                  </a:moveTo>
                  <a:lnTo>
                    <a:pt x="387575" y="191555"/>
                  </a:lnTo>
                  <a:lnTo>
                    <a:pt x="387556" y="196452"/>
                  </a:lnTo>
                  <a:lnTo>
                    <a:pt x="379825" y="477519"/>
                  </a:lnTo>
                  <a:lnTo>
                    <a:pt x="395325" y="477519"/>
                  </a:lnTo>
                  <a:lnTo>
                    <a:pt x="395325" y="196452"/>
                  </a:lnTo>
                  <a:lnTo>
                    <a:pt x="394620" y="196452"/>
                  </a:lnTo>
                  <a:lnTo>
                    <a:pt x="394620" y="191555"/>
                  </a:lnTo>
                  <a:close/>
                </a:path>
                <a:path w="395604" h="494664">
                  <a:moveTo>
                    <a:pt x="66193" y="310429"/>
                  </a:moveTo>
                  <a:lnTo>
                    <a:pt x="20432" y="310429"/>
                  </a:lnTo>
                  <a:lnTo>
                    <a:pt x="72873" y="335580"/>
                  </a:lnTo>
                  <a:lnTo>
                    <a:pt x="115064" y="367342"/>
                  </a:lnTo>
                  <a:lnTo>
                    <a:pt x="148089" y="403098"/>
                  </a:lnTo>
                  <a:lnTo>
                    <a:pt x="173029" y="440230"/>
                  </a:lnTo>
                  <a:lnTo>
                    <a:pt x="190969" y="476120"/>
                  </a:lnTo>
                  <a:lnTo>
                    <a:pt x="204359" y="476120"/>
                  </a:lnTo>
                  <a:lnTo>
                    <a:pt x="199249" y="461483"/>
                  </a:lnTo>
                  <a:lnTo>
                    <a:pt x="193082" y="446060"/>
                  </a:lnTo>
                  <a:lnTo>
                    <a:pt x="186916" y="431684"/>
                  </a:lnTo>
                  <a:lnTo>
                    <a:pt x="181808" y="420192"/>
                  </a:lnTo>
                  <a:lnTo>
                    <a:pt x="248086" y="420192"/>
                  </a:lnTo>
                  <a:lnTo>
                    <a:pt x="186039" y="397819"/>
                  </a:lnTo>
                  <a:lnTo>
                    <a:pt x="347409" y="390829"/>
                  </a:lnTo>
                  <a:lnTo>
                    <a:pt x="349524" y="390829"/>
                  </a:lnTo>
                  <a:lnTo>
                    <a:pt x="350934" y="389430"/>
                  </a:lnTo>
                  <a:lnTo>
                    <a:pt x="350934" y="385233"/>
                  </a:lnTo>
                  <a:lnTo>
                    <a:pt x="349524" y="383834"/>
                  </a:lnTo>
                  <a:lnTo>
                    <a:pt x="347409" y="383834"/>
                  </a:lnTo>
                  <a:lnTo>
                    <a:pt x="180398" y="376844"/>
                  </a:lnTo>
                  <a:lnTo>
                    <a:pt x="234357" y="356570"/>
                  </a:lnTo>
                  <a:lnTo>
                    <a:pt x="169123" y="356570"/>
                  </a:lnTo>
                  <a:lnTo>
                    <a:pt x="193606" y="336295"/>
                  </a:lnTo>
                  <a:lnTo>
                    <a:pt x="157847" y="336295"/>
                  </a:lnTo>
                  <a:lnTo>
                    <a:pt x="167348" y="322310"/>
                  </a:lnTo>
                  <a:lnTo>
                    <a:pt x="138822" y="322310"/>
                  </a:lnTo>
                  <a:lnTo>
                    <a:pt x="141483" y="313222"/>
                  </a:lnTo>
                  <a:lnTo>
                    <a:pt x="72579" y="313222"/>
                  </a:lnTo>
                  <a:lnTo>
                    <a:pt x="66193" y="310429"/>
                  </a:lnTo>
                  <a:close/>
                </a:path>
                <a:path w="395604" h="494664">
                  <a:moveTo>
                    <a:pt x="248086" y="420192"/>
                  </a:moveTo>
                  <a:lnTo>
                    <a:pt x="181808" y="420192"/>
                  </a:lnTo>
                  <a:lnTo>
                    <a:pt x="333313" y="458643"/>
                  </a:lnTo>
                  <a:lnTo>
                    <a:pt x="336134" y="458643"/>
                  </a:lnTo>
                  <a:lnTo>
                    <a:pt x="337544" y="457244"/>
                  </a:lnTo>
                  <a:lnTo>
                    <a:pt x="337544" y="453752"/>
                  </a:lnTo>
                  <a:lnTo>
                    <a:pt x="336839" y="452353"/>
                  </a:lnTo>
                  <a:lnTo>
                    <a:pt x="335429" y="451654"/>
                  </a:lnTo>
                  <a:lnTo>
                    <a:pt x="248086" y="420192"/>
                  </a:lnTo>
                  <a:close/>
                </a:path>
                <a:path w="395604" h="494664">
                  <a:moveTo>
                    <a:pt x="346704" y="307631"/>
                  </a:moveTo>
                  <a:lnTo>
                    <a:pt x="343884" y="307631"/>
                  </a:lnTo>
                  <a:lnTo>
                    <a:pt x="169123" y="356570"/>
                  </a:lnTo>
                  <a:lnTo>
                    <a:pt x="234357" y="356570"/>
                  </a:lnTo>
                  <a:lnTo>
                    <a:pt x="345999" y="314621"/>
                  </a:lnTo>
                  <a:lnTo>
                    <a:pt x="347409" y="313921"/>
                  </a:lnTo>
                  <a:lnTo>
                    <a:pt x="348114" y="312522"/>
                  </a:lnTo>
                  <a:lnTo>
                    <a:pt x="348114" y="309030"/>
                  </a:lnTo>
                  <a:lnTo>
                    <a:pt x="346704" y="307631"/>
                  </a:lnTo>
                  <a:close/>
                </a:path>
                <a:path w="395604" h="494664">
                  <a:moveTo>
                    <a:pt x="348114" y="202048"/>
                  </a:moveTo>
                  <a:lnTo>
                    <a:pt x="345294" y="202048"/>
                  </a:lnTo>
                  <a:lnTo>
                    <a:pt x="344589" y="202748"/>
                  </a:lnTo>
                  <a:lnTo>
                    <a:pt x="343883" y="202748"/>
                  </a:lnTo>
                  <a:lnTo>
                    <a:pt x="157847" y="336295"/>
                  </a:lnTo>
                  <a:lnTo>
                    <a:pt x="193606" y="336295"/>
                  </a:lnTo>
                  <a:lnTo>
                    <a:pt x="348114" y="208344"/>
                  </a:lnTo>
                  <a:lnTo>
                    <a:pt x="349524" y="206945"/>
                  </a:lnTo>
                  <a:lnTo>
                    <a:pt x="349524" y="203447"/>
                  </a:lnTo>
                  <a:lnTo>
                    <a:pt x="348114" y="202048"/>
                  </a:lnTo>
                  <a:close/>
                </a:path>
                <a:path w="395604" h="494664">
                  <a:moveTo>
                    <a:pt x="329088" y="77589"/>
                  </a:moveTo>
                  <a:lnTo>
                    <a:pt x="325563" y="77589"/>
                  </a:lnTo>
                  <a:lnTo>
                    <a:pt x="324858" y="78289"/>
                  </a:lnTo>
                  <a:lnTo>
                    <a:pt x="324153" y="79688"/>
                  </a:lnTo>
                  <a:lnTo>
                    <a:pt x="138822" y="322310"/>
                  </a:lnTo>
                  <a:lnTo>
                    <a:pt x="167348" y="322310"/>
                  </a:lnTo>
                  <a:lnTo>
                    <a:pt x="329793" y="83186"/>
                  </a:lnTo>
                  <a:lnTo>
                    <a:pt x="330499" y="82486"/>
                  </a:lnTo>
                  <a:lnTo>
                    <a:pt x="330499" y="78989"/>
                  </a:lnTo>
                  <a:lnTo>
                    <a:pt x="329088" y="77589"/>
                  </a:lnTo>
                  <a:close/>
                </a:path>
                <a:path w="395604" h="494664">
                  <a:moveTo>
                    <a:pt x="44393" y="160135"/>
                  </a:moveTo>
                  <a:lnTo>
                    <a:pt x="41573" y="160834"/>
                  </a:lnTo>
                  <a:lnTo>
                    <a:pt x="38054" y="161534"/>
                  </a:lnTo>
                  <a:lnTo>
                    <a:pt x="39464" y="165731"/>
                  </a:lnTo>
                  <a:lnTo>
                    <a:pt x="72579" y="313222"/>
                  </a:lnTo>
                  <a:lnTo>
                    <a:pt x="141483" y="313222"/>
                  </a:lnTo>
                  <a:lnTo>
                    <a:pt x="141893" y="311823"/>
                  </a:lnTo>
                  <a:lnTo>
                    <a:pt x="117681" y="311823"/>
                  </a:lnTo>
                  <a:lnTo>
                    <a:pt x="117645" y="308331"/>
                  </a:lnTo>
                  <a:lnTo>
                    <a:pt x="95130" y="308331"/>
                  </a:lnTo>
                  <a:lnTo>
                    <a:pt x="45804" y="162233"/>
                  </a:lnTo>
                  <a:lnTo>
                    <a:pt x="44393" y="160135"/>
                  </a:lnTo>
                  <a:close/>
                </a:path>
                <a:path w="395604" h="494664">
                  <a:moveTo>
                    <a:pt x="204359" y="88782"/>
                  </a:moveTo>
                  <a:lnTo>
                    <a:pt x="200834" y="88782"/>
                  </a:lnTo>
                  <a:lnTo>
                    <a:pt x="199424" y="90181"/>
                  </a:lnTo>
                  <a:lnTo>
                    <a:pt x="198718" y="91580"/>
                  </a:lnTo>
                  <a:lnTo>
                    <a:pt x="117681" y="311823"/>
                  </a:lnTo>
                  <a:lnTo>
                    <a:pt x="141893" y="311823"/>
                  </a:lnTo>
                  <a:lnTo>
                    <a:pt x="205769" y="93679"/>
                  </a:lnTo>
                  <a:lnTo>
                    <a:pt x="205769" y="90181"/>
                  </a:lnTo>
                  <a:lnTo>
                    <a:pt x="204359" y="88782"/>
                  </a:lnTo>
                  <a:close/>
                </a:path>
                <a:path w="395604" h="494664">
                  <a:moveTo>
                    <a:pt x="114156" y="106270"/>
                  </a:moveTo>
                  <a:lnTo>
                    <a:pt x="109931" y="106270"/>
                  </a:lnTo>
                  <a:lnTo>
                    <a:pt x="108521" y="107669"/>
                  </a:lnTo>
                  <a:lnTo>
                    <a:pt x="108521" y="109768"/>
                  </a:lnTo>
                  <a:lnTo>
                    <a:pt x="106528" y="136960"/>
                  </a:lnTo>
                  <a:lnTo>
                    <a:pt x="101631" y="208344"/>
                  </a:lnTo>
                  <a:lnTo>
                    <a:pt x="98313" y="257936"/>
                  </a:lnTo>
                  <a:lnTo>
                    <a:pt x="95130" y="308331"/>
                  </a:lnTo>
                  <a:lnTo>
                    <a:pt x="117645" y="308331"/>
                  </a:lnTo>
                  <a:lnTo>
                    <a:pt x="115566" y="109768"/>
                  </a:lnTo>
                  <a:lnTo>
                    <a:pt x="115566" y="107669"/>
                  </a:lnTo>
                  <a:lnTo>
                    <a:pt x="114156" y="106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9752327" y="6317498"/>
            <a:ext cx="1982282" cy="176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6240" y="5556503"/>
            <a:ext cx="3250692" cy="941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3715" y="3976115"/>
            <a:ext cx="682751" cy="658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43928" y="4407408"/>
            <a:ext cx="682751" cy="658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9308" y="1603247"/>
            <a:ext cx="7132320" cy="7955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559308" y="2328672"/>
            <a:ext cx="7132320" cy="3963035"/>
            <a:chOff x="559308" y="2328672"/>
            <a:chExt cx="7132320" cy="3963035"/>
          </a:xfrm>
        </p:grpSpPr>
        <p:sp>
          <p:nvSpPr>
            <p:cNvPr id="6" name="object 6"/>
            <p:cNvSpPr/>
            <p:nvPr/>
          </p:nvSpPr>
          <p:spPr>
            <a:xfrm>
              <a:off x="4370704" y="4539107"/>
              <a:ext cx="1722755" cy="17197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21834" y="4073905"/>
              <a:ext cx="2051265" cy="221731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59480" y="4025264"/>
              <a:ext cx="2051265" cy="22173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51071" y="4010368"/>
              <a:ext cx="591261" cy="5931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81728" y="2328672"/>
              <a:ext cx="1071372" cy="10896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64306" y="3388613"/>
              <a:ext cx="1486153" cy="14692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9308" y="2398776"/>
              <a:ext cx="7132320" cy="7239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1873865" y="654263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646430"/>
          </a:xfrm>
          <a:custGeom>
            <a:avLst/>
            <a:gdLst/>
            <a:ahLst/>
            <a:cxnLst/>
            <a:rect l="l" t="t" r="r" b="b"/>
            <a:pathLst>
              <a:path w="12192000" h="646430">
                <a:moveTo>
                  <a:pt x="12192000" y="0"/>
                </a:moveTo>
                <a:lnTo>
                  <a:pt x="0" y="0"/>
                </a:lnTo>
                <a:lnTo>
                  <a:pt x="0" y="646176"/>
                </a:lnTo>
                <a:lnTo>
                  <a:pt x="12192000" y="6461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098929" y="20523"/>
            <a:ext cx="7995284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Arial"/>
                <a:cs typeface="Arial"/>
              </a:rPr>
              <a:t>Core Reg. TFs build </a:t>
            </a:r>
            <a:r>
              <a:rPr dirty="0" spc="-5">
                <a:solidFill>
                  <a:srgbClr val="67CADF"/>
                </a:solidFill>
              </a:rPr>
              <a:t>Super</a:t>
            </a:r>
            <a:r>
              <a:rPr dirty="0" spc="-155">
                <a:solidFill>
                  <a:srgbClr val="67CADF"/>
                </a:solidFill>
              </a:rPr>
              <a:t> </a:t>
            </a:r>
            <a:r>
              <a:rPr dirty="0">
                <a:solidFill>
                  <a:srgbClr val="67CADF"/>
                </a:solidFill>
              </a:rPr>
              <a:t>Enhancers</a:t>
            </a:r>
          </a:p>
        </p:txBody>
      </p:sp>
      <p:sp>
        <p:nvSpPr>
          <p:cNvPr id="16" name="object 16"/>
          <p:cNvSpPr/>
          <p:nvPr/>
        </p:nvSpPr>
        <p:spPr>
          <a:xfrm>
            <a:off x="6838188" y="1303019"/>
            <a:ext cx="853440" cy="335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1893189" y="1411605"/>
            <a:ext cx="795020" cy="201930"/>
            <a:chOff x="1893189" y="1411605"/>
            <a:chExt cx="795020" cy="201930"/>
          </a:xfrm>
        </p:grpSpPr>
        <p:sp>
          <p:nvSpPr>
            <p:cNvPr id="18" name="object 18"/>
            <p:cNvSpPr/>
            <p:nvPr/>
          </p:nvSpPr>
          <p:spPr>
            <a:xfrm>
              <a:off x="1902714" y="1421130"/>
              <a:ext cx="775970" cy="182880"/>
            </a:xfrm>
            <a:custGeom>
              <a:avLst/>
              <a:gdLst/>
              <a:ahLst/>
              <a:cxnLst/>
              <a:rect l="l" t="t" r="r" b="b"/>
              <a:pathLst>
                <a:path w="775969" h="182880">
                  <a:moveTo>
                    <a:pt x="775715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775715" y="182879"/>
                  </a:lnTo>
                  <a:lnTo>
                    <a:pt x="7757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02714" y="1421130"/>
              <a:ext cx="775970" cy="182880"/>
            </a:xfrm>
            <a:custGeom>
              <a:avLst/>
              <a:gdLst/>
              <a:ahLst/>
              <a:cxnLst/>
              <a:rect l="l" t="t" r="r" b="b"/>
              <a:pathLst>
                <a:path w="775969" h="182880">
                  <a:moveTo>
                    <a:pt x="0" y="182879"/>
                  </a:moveTo>
                  <a:lnTo>
                    <a:pt x="775715" y="182879"/>
                  </a:lnTo>
                  <a:lnTo>
                    <a:pt x="775715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168521" y="1423797"/>
            <a:ext cx="1579880" cy="189865"/>
            <a:chOff x="4168521" y="1423797"/>
            <a:chExt cx="1579880" cy="189865"/>
          </a:xfrm>
        </p:grpSpPr>
        <p:sp>
          <p:nvSpPr>
            <p:cNvPr id="21" name="object 21"/>
            <p:cNvSpPr/>
            <p:nvPr/>
          </p:nvSpPr>
          <p:spPr>
            <a:xfrm>
              <a:off x="4178046" y="1433322"/>
              <a:ext cx="1560830" cy="170815"/>
            </a:xfrm>
            <a:custGeom>
              <a:avLst/>
              <a:gdLst/>
              <a:ahLst/>
              <a:cxnLst/>
              <a:rect l="l" t="t" r="r" b="b"/>
              <a:pathLst>
                <a:path w="1560829" h="170815">
                  <a:moveTo>
                    <a:pt x="1560576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560576" y="170687"/>
                  </a:lnTo>
                  <a:lnTo>
                    <a:pt x="15605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78046" y="1433322"/>
              <a:ext cx="1560830" cy="170815"/>
            </a:xfrm>
            <a:custGeom>
              <a:avLst/>
              <a:gdLst/>
              <a:ahLst/>
              <a:cxnLst/>
              <a:rect l="l" t="t" r="r" b="b"/>
              <a:pathLst>
                <a:path w="1560829" h="170815">
                  <a:moveTo>
                    <a:pt x="0" y="170687"/>
                  </a:moveTo>
                  <a:lnTo>
                    <a:pt x="1560576" y="170687"/>
                  </a:lnTo>
                  <a:lnTo>
                    <a:pt x="1560576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433320" y="911097"/>
            <a:ext cx="19919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Super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Enhancers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118604" y="4061459"/>
            <a:ext cx="890269" cy="1201420"/>
            <a:chOff x="7118604" y="4061459"/>
            <a:chExt cx="890269" cy="1201420"/>
          </a:xfrm>
        </p:grpSpPr>
        <p:sp>
          <p:nvSpPr>
            <p:cNvPr id="25" name="object 25"/>
            <p:cNvSpPr/>
            <p:nvPr/>
          </p:nvSpPr>
          <p:spPr>
            <a:xfrm>
              <a:off x="7170420" y="4530851"/>
              <a:ext cx="437387" cy="4008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18604" y="4061459"/>
              <a:ext cx="890016" cy="120091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68960" y="5648655"/>
            <a:ext cx="299529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2017</a:t>
            </a:r>
            <a:r>
              <a:rPr dirty="0" sz="1200">
                <a:latin typeface="Arial"/>
                <a:cs typeface="Arial"/>
              </a:rPr>
              <a:t>, </a:t>
            </a:r>
            <a:r>
              <a:rPr dirty="0" sz="1200" spc="-15">
                <a:latin typeface="Arial"/>
                <a:cs typeface="Arial"/>
              </a:rPr>
              <a:t>Gryder, </a:t>
            </a:r>
            <a:r>
              <a:rPr dirty="0" sz="1200">
                <a:latin typeface="Arial"/>
                <a:cs typeface="Arial"/>
              </a:rPr>
              <a:t>et </a:t>
            </a:r>
            <a:r>
              <a:rPr dirty="0" sz="1200" spc="-5">
                <a:latin typeface="Arial"/>
                <a:cs typeface="Arial"/>
              </a:rPr>
              <a:t>al. </a:t>
            </a:r>
            <a:r>
              <a:rPr dirty="0" sz="1200" i="1">
                <a:latin typeface="Arial"/>
                <a:cs typeface="Arial"/>
              </a:rPr>
              <a:t>Cancer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Discovery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2019</a:t>
            </a:r>
            <a:r>
              <a:rPr dirty="0" sz="1200">
                <a:latin typeface="Arial"/>
                <a:cs typeface="Arial"/>
              </a:rPr>
              <a:t>, </a:t>
            </a:r>
            <a:r>
              <a:rPr dirty="0" sz="1200" spc="-15">
                <a:latin typeface="Arial"/>
                <a:cs typeface="Arial"/>
              </a:rPr>
              <a:t>Gryder, </a:t>
            </a:r>
            <a:r>
              <a:rPr dirty="0" sz="1200">
                <a:latin typeface="Arial"/>
                <a:cs typeface="Arial"/>
              </a:rPr>
              <a:t>et </a:t>
            </a:r>
            <a:r>
              <a:rPr dirty="0" sz="1200" spc="-5">
                <a:latin typeface="Arial"/>
                <a:cs typeface="Arial"/>
              </a:rPr>
              <a:t>al, </a:t>
            </a:r>
            <a:r>
              <a:rPr dirty="0" sz="1200" spc="-5" i="1">
                <a:latin typeface="Arial"/>
                <a:cs typeface="Arial"/>
              </a:rPr>
              <a:t>Nature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Genetics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2019</a:t>
            </a:r>
            <a:r>
              <a:rPr dirty="0" sz="1200">
                <a:latin typeface="Arial"/>
                <a:cs typeface="Arial"/>
              </a:rPr>
              <a:t>, </a:t>
            </a:r>
            <a:r>
              <a:rPr dirty="0" sz="1200" spc="-15">
                <a:latin typeface="Arial"/>
                <a:cs typeface="Arial"/>
              </a:rPr>
              <a:t>Gryder, </a:t>
            </a:r>
            <a:r>
              <a:rPr dirty="0" sz="1200">
                <a:latin typeface="Arial"/>
                <a:cs typeface="Arial"/>
              </a:rPr>
              <a:t>et </a:t>
            </a:r>
            <a:r>
              <a:rPr dirty="0" sz="1200" spc="-5">
                <a:latin typeface="Arial"/>
                <a:cs typeface="Arial"/>
              </a:rPr>
              <a:t>al, </a:t>
            </a:r>
            <a:r>
              <a:rPr dirty="0" sz="1200" spc="-5" i="1">
                <a:latin typeface="Arial"/>
                <a:cs typeface="Arial"/>
              </a:rPr>
              <a:t>Nature</a:t>
            </a:r>
            <a:r>
              <a:rPr dirty="0" sz="1200" spc="-25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Communications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2020</a:t>
            </a:r>
            <a:r>
              <a:rPr dirty="0" sz="1200">
                <a:latin typeface="Arial"/>
                <a:cs typeface="Arial"/>
              </a:rPr>
              <a:t>, </a:t>
            </a:r>
            <a:r>
              <a:rPr dirty="0" sz="1200" spc="-15">
                <a:latin typeface="Arial"/>
                <a:cs typeface="Arial"/>
              </a:rPr>
              <a:t>Gryder, </a:t>
            </a:r>
            <a:r>
              <a:rPr dirty="0" sz="1200">
                <a:latin typeface="Arial"/>
                <a:cs typeface="Arial"/>
              </a:rPr>
              <a:t>et </a:t>
            </a:r>
            <a:r>
              <a:rPr dirty="0" sz="1200" spc="-5">
                <a:latin typeface="Arial"/>
                <a:cs typeface="Arial"/>
              </a:rPr>
              <a:t>al, </a:t>
            </a:r>
            <a:r>
              <a:rPr dirty="0" sz="1200" spc="-5" i="1">
                <a:latin typeface="Arial"/>
                <a:cs typeface="Arial"/>
              </a:rPr>
              <a:t>Nature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Protocols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2021</a:t>
            </a:r>
            <a:r>
              <a:rPr dirty="0" sz="1200">
                <a:latin typeface="Arial"/>
                <a:cs typeface="Arial"/>
              </a:rPr>
              <a:t>, </a:t>
            </a:r>
            <a:r>
              <a:rPr dirty="0" sz="1200" spc="-15">
                <a:latin typeface="Arial"/>
                <a:cs typeface="Arial"/>
              </a:rPr>
              <a:t>Gryder, </a:t>
            </a:r>
            <a:r>
              <a:rPr dirty="0" sz="1200">
                <a:latin typeface="Arial"/>
                <a:cs typeface="Arial"/>
              </a:rPr>
              <a:t>et </a:t>
            </a:r>
            <a:r>
              <a:rPr dirty="0" sz="1200" spc="-5">
                <a:latin typeface="Arial"/>
                <a:cs typeface="Arial"/>
              </a:rPr>
              <a:t>al,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iScience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2021</a:t>
            </a:r>
            <a:r>
              <a:rPr dirty="0" sz="1200">
                <a:latin typeface="Arial"/>
                <a:cs typeface="Arial"/>
              </a:rPr>
              <a:t>, </a:t>
            </a:r>
            <a:r>
              <a:rPr dirty="0" sz="1200" spc="-10">
                <a:latin typeface="Arial"/>
                <a:cs typeface="Arial"/>
              </a:rPr>
              <a:t>Laubscher, </a:t>
            </a:r>
            <a:r>
              <a:rPr dirty="0" sz="1200" spc="-15">
                <a:latin typeface="Arial"/>
                <a:cs typeface="Arial"/>
              </a:rPr>
              <a:t>Gryder, </a:t>
            </a:r>
            <a:r>
              <a:rPr dirty="0" sz="1200" i="1">
                <a:latin typeface="Arial"/>
                <a:cs typeface="Arial"/>
              </a:rPr>
              <a:t>Nature</a:t>
            </a:r>
            <a:r>
              <a:rPr dirty="0" sz="1200" spc="-65" i="1">
                <a:latin typeface="Arial"/>
                <a:cs typeface="Arial"/>
              </a:rPr>
              <a:t> </a:t>
            </a:r>
            <a:r>
              <a:rPr dirty="0" sz="1200" spc="-10" i="1">
                <a:latin typeface="Arial"/>
                <a:cs typeface="Arial"/>
              </a:rPr>
              <a:t>Comm.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64652" y="707136"/>
            <a:ext cx="2953511" cy="27325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170544" y="1437894"/>
            <a:ext cx="10013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nc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59216" y="2355341"/>
            <a:ext cx="10013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nc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047223" y="1997405"/>
            <a:ext cx="1008380" cy="755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206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10">
                <a:latin typeface="Arial"/>
                <a:cs typeface="Arial"/>
              </a:rPr>
              <a:t>n</a:t>
            </a:r>
            <a:r>
              <a:rPr dirty="0" sz="1800" spc="-10">
                <a:latin typeface="Arial"/>
                <a:cs typeface="Arial"/>
              </a:rPr>
              <a:t>han</a:t>
            </a:r>
            <a:r>
              <a:rPr dirty="0" sz="1800">
                <a:latin typeface="Arial"/>
                <a:cs typeface="Arial"/>
              </a:rPr>
              <a:t>c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1420"/>
              </a:spcBef>
            </a:pPr>
            <a:r>
              <a:rPr dirty="0" sz="1800">
                <a:latin typeface="Arial"/>
                <a:cs typeface="Arial"/>
              </a:rPr>
              <a:t>G</a:t>
            </a:r>
            <a:r>
              <a:rPr dirty="0" sz="1800" spc="-5">
                <a:latin typeface="Arial"/>
                <a:cs typeface="Arial"/>
              </a:rPr>
              <a:t>ene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89810" y="1212341"/>
            <a:ext cx="144780" cy="207645"/>
          </a:xfrm>
          <a:custGeom>
            <a:avLst/>
            <a:gdLst/>
            <a:ahLst/>
            <a:cxnLst/>
            <a:rect l="l" t="t" r="r" b="b"/>
            <a:pathLst>
              <a:path w="144780" h="207644">
                <a:moveTo>
                  <a:pt x="0" y="207645"/>
                </a:moveTo>
                <a:lnTo>
                  <a:pt x="14439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449317" y="1209294"/>
            <a:ext cx="178435" cy="224154"/>
          </a:xfrm>
          <a:custGeom>
            <a:avLst/>
            <a:gdLst/>
            <a:ahLst/>
            <a:cxnLst/>
            <a:rect l="l" t="t" r="r" b="b"/>
            <a:pathLst>
              <a:path w="178435" h="224155">
                <a:moveTo>
                  <a:pt x="178308" y="224154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4027" y="1427988"/>
            <a:ext cx="1510665" cy="646430"/>
          </a:xfrm>
          <a:custGeom>
            <a:avLst/>
            <a:gdLst/>
            <a:ahLst/>
            <a:cxnLst/>
            <a:rect l="l" t="t" r="r" b="b"/>
            <a:pathLst>
              <a:path w="1510664" h="646430">
                <a:moveTo>
                  <a:pt x="1510284" y="0"/>
                </a:moveTo>
                <a:lnTo>
                  <a:pt x="0" y="0"/>
                </a:lnTo>
                <a:lnTo>
                  <a:pt x="0" y="646176"/>
                </a:lnTo>
                <a:lnTo>
                  <a:pt x="1510284" y="646176"/>
                </a:lnTo>
                <a:lnTo>
                  <a:pt x="15102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18312" y="1455546"/>
            <a:ext cx="13379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ra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scri</a:t>
            </a:r>
            <a:r>
              <a:rPr dirty="0" sz="1800" spc="-15">
                <a:latin typeface="Arial"/>
                <a:cs typeface="Arial"/>
              </a:rPr>
              <a:t>p</a:t>
            </a:r>
            <a:r>
              <a:rPr dirty="0" sz="1800" spc="-5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Factor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78904" y="965072"/>
            <a:ext cx="1191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Arial"/>
                <a:cs typeface="Arial"/>
              </a:rPr>
              <a:t>Onc</a:t>
            </a:r>
            <a:r>
              <a:rPr dirty="0" sz="1800" spc="-15" i="1">
                <a:latin typeface="Arial"/>
                <a:cs typeface="Arial"/>
              </a:rPr>
              <a:t>o</a:t>
            </a:r>
            <a:r>
              <a:rPr dirty="0" sz="1800" spc="-5" i="1">
                <a:latin typeface="Arial"/>
                <a:cs typeface="Arial"/>
              </a:rPr>
              <a:t>g</a:t>
            </a:r>
            <a:r>
              <a:rPr dirty="0" sz="1800" spc="-15" i="1">
                <a:latin typeface="Arial"/>
                <a:cs typeface="Arial"/>
              </a:rPr>
              <a:t>e</a:t>
            </a:r>
            <a:r>
              <a:rPr dirty="0" sz="1800" spc="-5" i="1">
                <a:latin typeface="Arial"/>
                <a:cs typeface="Arial"/>
              </a:rPr>
              <a:t>n</a:t>
            </a:r>
            <a:r>
              <a:rPr dirty="0" sz="1800" spc="-15" i="1">
                <a:latin typeface="Arial"/>
                <a:cs typeface="Arial"/>
              </a:rPr>
              <a:t>e</a:t>
            </a:r>
            <a:r>
              <a:rPr dirty="0" sz="1800" i="1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00850"/>
            <a:chOff x="0" y="0"/>
            <a:chExt cx="12192000" cy="6800850"/>
          </a:xfrm>
        </p:grpSpPr>
        <p:sp>
          <p:nvSpPr>
            <p:cNvPr id="3" name="object 3"/>
            <p:cNvSpPr/>
            <p:nvPr/>
          </p:nvSpPr>
          <p:spPr>
            <a:xfrm>
              <a:off x="2608311" y="685798"/>
              <a:ext cx="7236633" cy="61147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646430"/>
            </a:xfrm>
            <a:custGeom>
              <a:avLst/>
              <a:gdLst/>
              <a:ahLst/>
              <a:cxnLst/>
              <a:rect l="l" t="t" r="r" b="b"/>
              <a:pathLst>
                <a:path w="12192000" h="646430">
                  <a:moveTo>
                    <a:pt x="12192000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12192000" y="6461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8739" y="6530746"/>
            <a:ext cx="1752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solidFill>
                  <a:srgbClr val="888888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7548" y="6339941"/>
            <a:ext cx="19729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2017</a:t>
            </a:r>
            <a:r>
              <a:rPr dirty="0" sz="1400">
                <a:latin typeface="Arial"/>
                <a:cs typeface="Arial"/>
              </a:rPr>
              <a:t>, </a:t>
            </a:r>
            <a:r>
              <a:rPr dirty="0" sz="1400" i="1">
                <a:latin typeface="Arial"/>
                <a:cs typeface="Arial"/>
              </a:rPr>
              <a:t>Cancer</a:t>
            </a:r>
            <a:r>
              <a:rPr dirty="0" sz="1400" spc="-130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Discovery</a:t>
            </a:r>
            <a:r>
              <a:rPr dirty="0" sz="1400">
                <a:latin typeface="Arial"/>
                <a:cs typeface="Arial"/>
              </a:rPr>
              <a:t>,  </a:t>
            </a:r>
            <a:r>
              <a:rPr dirty="0" sz="1400" spc="-15">
                <a:latin typeface="Arial"/>
                <a:cs typeface="Arial"/>
              </a:rPr>
              <a:t>Gryder, </a:t>
            </a:r>
            <a:r>
              <a:rPr dirty="0" sz="1400" spc="-35">
                <a:latin typeface="Arial"/>
                <a:cs typeface="Arial"/>
              </a:rPr>
              <a:t>Yohe </a:t>
            </a:r>
            <a:r>
              <a:rPr dirty="0" sz="1400" i="1">
                <a:latin typeface="Arial"/>
                <a:cs typeface="Arial"/>
              </a:rPr>
              <a:t>et</a:t>
            </a:r>
            <a:r>
              <a:rPr dirty="0" sz="1400" spc="-30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al.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355" y="4975859"/>
            <a:ext cx="1777335" cy="1631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5535" y="1016508"/>
            <a:ext cx="1777335" cy="1631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2981" y="1233042"/>
            <a:ext cx="1281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Cancer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cells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981" y="3509009"/>
            <a:ext cx="1141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Fibroblasts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60170" y="20523"/>
            <a:ext cx="987107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Arial"/>
                <a:cs typeface="Arial"/>
              </a:rPr>
              <a:t>Where </a:t>
            </a:r>
            <a:r>
              <a:rPr dirty="0" spc="-30" b="0">
                <a:latin typeface="Arial"/>
                <a:cs typeface="Arial"/>
              </a:rPr>
              <a:t>PAX3-FOXO1 </a:t>
            </a:r>
            <a:r>
              <a:rPr dirty="0" b="0">
                <a:latin typeface="Arial"/>
                <a:cs typeface="Arial"/>
              </a:rPr>
              <a:t>goes, </a:t>
            </a:r>
            <a:r>
              <a:rPr dirty="0">
                <a:solidFill>
                  <a:srgbClr val="FFC000"/>
                </a:solidFill>
              </a:rPr>
              <a:t>Acetylation</a:t>
            </a:r>
            <a:r>
              <a:rPr dirty="0" spc="-55">
                <a:solidFill>
                  <a:srgbClr val="FFC000"/>
                </a:solidFill>
              </a:rPr>
              <a:t> </a:t>
            </a:r>
            <a:r>
              <a:rPr dirty="0" spc="-5">
                <a:solidFill>
                  <a:srgbClr val="FFC000"/>
                </a:solidFill>
              </a:rPr>
              <a:t>follows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8602" y="5008354"/>
            <a:ext cx="1318292" cy="1373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447726" y="1122044"/>
            <a:ext cx="3864610" cy="3742054"/>
            <a:chOff x="1447726" y="1122044"/>
            <a:chExt cx="3864610" cy="3742054"/>
          </a:xfrm>
        </p:grpSpPr>
        <p:sp>
          <p:nvSpPr>
            <p:cNvPr id="4" name="object 4"/>
            <p:cNvSpPr/>
            <p:nvPr/>
          </p:nvSpPr>
          <p:spPr>
            <a:xfrm>
              <a:off x="1447726" y="1136684"/>
              <a:ext cx="3784165" cy="37267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32959" y="1150619"/>
              <a:ext cx="650875" cy="589915"/>
            </a:xfrm>
            <a:custGeom>
              <a:avLst/>
              <a:gdLst/>
              <a:ahLst/>
              <a:cxnLst/>
              <a:rect l="l" t="t" r="r" b="b"/>
              <a:pathLst>
                <a:path w="650875" h="589914">
                  <a:moveTo>
                    <a:pt x="0" y="589788"/>
                  </a:moveTo>
                  <a:lnTo>
                    <a:pt x="650748" y="589788"/>
                  </a:lnTo>
                  <a:lnTo>
                    <a:pt x="650748" y="0"/>
                  </a:lnTo>
                  <a:lnTo>
                    <a:pt x="0" y="0"/>
                  </a:lnTo>
                  <a:lnTo>
                    <a:pt x="0" y="589788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591303" y="301244"/>
            <a:ext cx="96139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63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Super  </a:t>
            </a:r>
            <a:r>
              <a:rPr dirty="0" sz="2000" spc="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lu</a:t>
            </a:r>
            <a:r>
              <a:rPr dirty="0" sz="2000" spc="1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ters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32723" y="3206241"/>
            <a:ext cx="158305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Oncogen</a:t>
            </a:r>
            <a:r>
              <a:rPr dirty="0" u="heavy" sz="2400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 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i="1">
                <a:latin typeface="Arial"/>
                <a:cs typeface="Arial"/>
              </a:rPr>
              <a:t>FGFR4  </a:t>
            </a:r>
            <a:r>
              <a:rPr dirty="0" sz="2400" i="1">
                <a:latin typeface="Arial"/>
                <a:cs typeface="Arial"/>
              </a:rPr>
              <a:t>IGF2</a:t>
            </a:r>
            <a:endParaRPr sz="24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</a:pPr>
            <a:r>
              <a:rPr dirty="0" sz="2400" spc="-5" i="1">
                <a:latin typeface="Arial"/>
                <a:cs typeface="Arial"/>
              </a:rPr>
              <a:t>ALK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37526" y="657555"/>
            <a:ext cx="2877820" cy="2221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u="heavy" sz="2400" spc="-1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Transcription</a:t>
            </a:r>
            <a:r>
              <a:rPr dirty="0" u="heavy" sz="2400" spc="-25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Factors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0" b="0" i="1">
                <a:solidFill>
                  <a:srgbClr val="000000"/>
                </a:solidFill>
                <a:latin typeface="Arial"/>
                <a:cs typeface="Arial"/>
              </a:rPr>
              <a:t>PAX3-FOXO1  </a:t>
            </a:r>
            <a:r>
              <a:rPr dirty="0" sz="2400" spc="-5" b="0" i="1">
                <a:solidFill>
                  <a:srgbClr val="000000"/>
                </a:solidFill>
                <a:latin typeface="Arial"/>
                <a:cs typeface="Arial"/>
              </a:rPr>
              <a:t>MYOD1</a:t>
            </a:r>
            <a:endParaRPr sz="2400">
              <a:latin typeface="Arial"/>
              <a:cs typeface="Arial"/>
            </a:endParaRPr>
          </a:p>
          <a:p>
            <a:pPr algn="just" marL="990600" marR="964565" indent="-18415">
              <a:lnSpc>
                <a:spcPct val="100000"/>
              </a:lnSpc>
              <a:spcBef>
                <a:spcPts val="5"/>
              </a:spcBef>
            </a:pPr>
            <a:r>
              <a:rPr dirty="0" sz="2400" b="0" i="1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dirty="0" sz="2400" b="0" i="1">
                <a:solidFill>
                  <a:srgbClr val="000000"/>
                </a:solidFill>
                <a:latin typeface="Arial"/>
                <a:cs typeface="Arial"/>
              </a:rPr>
              <a:t>YOG </a:t>
            </a:r>
            <a:r>
              <a:rPr dirty="0" sz="2400" b="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5" b="0" i="1">
                <a:solidFill>
                  <a:srgbClr val="000000"/>
                </a:solidFill>
                <a:latin typeface="Arial"/>
                <a:cs typeface="Arial"/>
              </a:rPr>
              <a:t>MYCN  </a:t>
            </a:r>
            <a:r>
              <a:rPr dirty="0" sz="2400" b="0" i="1">
                <a:solidFill>
                  <a:srgbClr val="000000"/>
                </a:solidFill>
                <a:latin typeface="Arial"/>
                <a:cs typeface="Arial"/>
              </a:rPr>
              <a:t>SOX8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40426" y="1420113"/>
            <a:ext cx="11347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"/>
                <a:cs typeface="Arial"/>
              </a:rPr>
              <a:t>PAX3-FOXO1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404103" y="1261872"/>
            <a:ext cx="1460500" cy="155575"/>
            <a:chOff x="5404103" y="1261872"/>
            <a:chExt cx="1460500" cy="155575"/>
          </a:xfrm>
        </p:grpSpPr>
        <p:sp>
          <p:nvSpPr>
            <p:cNvPr id="11" name="object 11"/>
            <p:cNvSpPr/>
            <p:nvPr/>
          </p:nvSpPr>
          <p:spPr>
            <a:xfrm>
              <a:off x="6042659" y="1261872"/>
              <a:ext cx="821690" cy="155575"/>
            </a:xfrm>
            <a:custGeom>
              <a:avLst/>
              <a:gdLst/>
              <a:ahLst/>
              <a:cxnLst/>
              <a:rect l="l" t="t" r="r" b="b"/>
              <a:pathLst>
                <a:path w="821690" h="155575">
                  <a:moveTo>
                    <a:pt x="821436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821436" y="155448"/>
                  </a:lnTo>
                  <a:lnTo>
                    <a:pt x="82143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04103" y="1261872"/>
              <a:ext cx="641985" cy="155575"/>
            </a:xfrm>
            <a:custGeom>
              <a:avLst/>
              <a:gdLst/>
              <a:ahLst/>
              <a:cxnLst/>
              <a:rect l="l" t="t" r="r" b="b"/>
              <a:pathLst>
                <a:path w="641985" h="155575">
                  <a:moveTo>
                    <a:pt x="641603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641603" y="155448"/>
                  </a:lnTo>
                  <a:lnTo>
                    <a:pt x="6416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1853418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3875" y="1137770"/>
            <a:ext cx="9829583" cy="5556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764" y="0"/>
            <a:ext cx="12175490" cy="850900"/>
          </a:xfrm>
          <a:custGeom>
            <a:avLst/>
            <a:gdLst/>
            <a:ahLst/>
            <a:cxnLst/>
            <a:rect l="l" t="t" r="r" b="b"/>
            <a:pathLst>
              <a:path w="12175490" h="850900">
                <a:moveTo>
                  <a:pt x="0" y="850391"/>
                </a:moveTo>
                <a:lnTo>
                  <a:pt x="12175236" y="850391"/>
                </a:lnTo>
                <a:lnTo>
                  <a:pt x="12175236" y="0"/>
                </a:lnTo>
                <a:lnTo>
                  <a:pt x="0" y="0"/>
                </a:lnTo>
                <a:lnTo>
                  <a:pt x="0" y="850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0663" y="90678"/>
            <a:ext cx="10063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FF0000"/>
                </a:solidFill>
              </a:rPr>
              <a:t>Core Regulatory </a:t>
            </a:r>
            <a:r>
              <a:rPr dirty="0" sz="4000" spc="-5" b="0">
                <a:latin typeface="Arial"/>
                <a:cs typeface="Arial"/>
              </a:rPr>
              <a:t>TFs Bind Each others</a:t>
            </a:r>
            <a:r>
              <a:rPr dirty="0" sz="4000" spc="-30" b="0">
                <a:latin typeface="Arial"/>
                <a:cs typeface="Arial"/>
              </a:rPr>
              <a:t> </a:t>
            </a:r>
            <a:r>
              <a:rPr dirty="0" sz="4000" spc="-5" b="0">
                <a:latin typeface="Arial"/>
                <a:cs typeface="Arial"/>
              </a:rPr>
              <a:t>SEs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50751" y="6551168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503" y="6018072"/>
            <a:ext cx="109220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2017</a:t>
            </a:r>
            <a:r>
              <a:rPr dirty="0" sz="1400" spc="-5">
                <a:latin typeface="Arial"/>
                <a:cs typeface="Arial"/>
              </a:rPr>
              <a:t>,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Cancer  </a:t>
            </a:r>
            <a:r>
              <a:rPr dirty="0" sz="1400" spc="-10" i="1">
                <a:latin typeface="Arial"/>
                <a:cs typeface="Arial"/>
              </a:rPr>
              <a:t>Discovery,  </a:t>
            </a:r>
            <a:r>
              <a:rPr dirty="0" sz="1400" spc="-5">
                <a:latin typeface="Arial"/>
                <a:cs typeface="Arial"/>
              </a:rPr>
              <a:t>Gryder </a:t>
            </a:r>
            <a:r>
              <a:rPr dirty="0" sz="1400" i="1">
                <a:latin typeface="Arial"/>
                <a:cs typeface="Arial"/>
              </a:rPr>
              <a:t>et</a:t>
            </a:r>
            <a:r>
              <a:rPr dirty="0" sz="1400" spc="-60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al.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949960"/>
          </a:xfrm>
          <a:custGeom>
            <a:avLst/>
            <a:gdLst/>
            <a:ahLst/>
            <a:cxnLst/>
            <a:rect l="l" t="t" r="r" b="b"/>
            <a:pathLst>
              <a:path w="12192000" h="949960">
                <a:moveTo>
                  <a:pt x="0" y="949451"/>
                </a:moveTo>
                <a:lnTo>
                  <a:pt x="12192000" y="949451"/>
                </a:lnTo>
                <a:lnTo>
                  <a:pt x="12192000" y="0"/>
                </a:lnTo>
                <a:lnTo>
                  <a:pt x="0" y="0"/>
                </a:lnTo>
                <a:lnTo>
                  <a:pt x="0" y="949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2017" y="107950"/>
            <a:ext cx="7690484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FF0000"/>
                </a:solidFill>
              </a:rPr>
              <a:t>Core Regulatory </a:t>
            </a:r>
            <a:r>
              <a:rPr dirty="0" sz="4400" b="0">
                <a:latin typeface="Arial"/>
                <a:cs typeface="Arial"/>
              </a:rPr>
              <a:t>TF</a:t>
            </a:r>
            <a:r>
              <a:rPr dirty="0" sz="4400" spc="-140" b="0">
                <a:latin typeface="Arial"/>
                <a:cs typeface="Arial"/>
              </a:rPr>
              <a:t> </a:t>
            </a:r>
            <a:r>
              <a:rPr dirty="0" sz="4400" b="0">
                <a:latin typeface="Arial"/>
                <a:cs typeface="Arial"/>
              </a:rPr>
              <a:t>Networks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28784" y="1349311"/>
            <a:ext cx="4419358" cy="5090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8739" y="6468262"/>
            <a:ext cx="23831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Gryder </a:t>
            </a:r>
            <a:r>
              <a:rPr dirty="0" sz="1400" i="1">
                <a:latin typeface="Arial"/>
                <a:cs typeface="Arial"/>
              </a:rPr>
              <a:t>et al., Nature</a:t>
            </a:r>
            <a:r>
              <a:rPr dirty="0" sz="1400" spc="-12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Genetics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8777" y="3616507"/>
            <a:ext cx="2198375" cy="2045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18294" y="3698747"/>
            <a:ext cx="2331929" cy="1733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87596" y="4040123"/>
            <a:ext cx="1299335" cy="1682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96756" y="3429000"/>
            <a:ext cx="1795272" cy="2077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72564" y="3519589"/>
            <a:ext cx="419925" cy="428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21279" y="3797808"/>
            <a:ext cx="294131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518" y="3726963"/>
            <a:ext cx="213914" cy="290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74282" y="4686055"/>
            <a:ext cx="353159" cy="3296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9599" y="5418201"/>
            <a:ext cx="339966" cy="3623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29016" y="4537075"/>
            <a:ext cx="338074" cy="312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9182481" y="3706621"/>
            <a:ext cx="759460" cy="825500"/>
            <a:chOff x="9182481" y="3706621"/>
            <a:chExt cx="759460" cy="825500"/>
          </a:xfrm>
        </p:grpSpPr>
        <p:sp>
          <p:nvSpPr>
            <p:cNvPr id="13" name="object 13"/>
            <p:cNvSpPr/>
            <p:nvPr/>
          </p:nvSpPr>
          <p:spPr>
            <a:xfrm>
              <a:off x="9182481" y="4138677"/>
              <a:ext cx="375399" cy="39319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545023" y="3706621"/>
              <a:ext cx="396410" cy="41059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9370250" y="5346446"/>
            <a:ext cx="434403" cy="4299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85132" y="4811267"/>
            <a:ext cx="320039" cy="2941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78678" y="4125658"/>
            <a:ext cx="432562" cy="4264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36365" y="4714387"/>
            <a:ext cx="372110" cy="3510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43957" y="1821179"/>
            <a:ext cx="2765796" cy="14005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66191" y="6359753"/>
            <a:ext cx="22021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with Chris R. </a:t>
            </a:r>
            <a:r>
              <a:rPr dirty="0" sz="1400" spc="-20">
                <a:latin typeface="Arial"/>
                <a:cs typeface="Arial"/>
              </a:rPr>
              <a:t>Vakoc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(CSHL)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55322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71957" y="121157"/>
            <a:ext cx="96164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dirty="0" sz="2800">
                <a:solidFill>
                  <a:srgbClr val="000000"/>
                </a:solidFill>
              </a:rPr>
              <a:t>1.	</a:t>
            </a:r>
            <a:r>
              <a:rPr dirty="0" sz="2800" spc="-5">
                <a:solidFill>
                  <a:srgbClr val="000000"/>
                </a:solidFill>
              </a:rPr>
              <a:t>Are Core Regulatory </a:t>
            </a:r>
            <a:r>
              <a:rPr dirty="0" sz="2800" spc="-10">
                <a:solidFill>
                  <a:srgbClr val="000000"/>
                </a:solidFill>
              </a:rPr>
              <a:t>TFs </a:t>
            </a:r>
            <a:r>
              <a:rPr dirty="0" sz="2800" spc="-5">
                <a:solidFill>
                  <a:srgbClr val="000000"/>
                </a:solidFill>
              </a:rPr>
              <a:t>essential for cancer</a:t>
            </a:r>
            <a:r>
              <a:rPr dirty="0" sz="2800" spc="170">
                <a:solidFill>
                  <a:srgbClr val="000000"/>
                </a:solidFill>
              </a:rPr>
              <a:t> </a:t>
            </a:r>
            <a:r>
              <a:rPr dirty="0" sz="2800" spc="-5">
                <a:solidFill>
                  <a:srgbClr val="000000"/>
                </a:solidFill>
              </a:rPr>
              <a:t>growth?</a:t>
            </a:r>
            <a:endParaRPr sz="2800"/>
          </a:p>
        </p:txBody>
      </p:sp>
      <p:sp>
        <p:nvSpPr>
          <p:cNvPr id="23" name="object 23"/>
          <p:cNvSpPr txBox="1"/>
          <p:nvPr/>
        </p:nvSpPr>
        <p:spPr>
          <a:xfrm>
            <a:off x="371957" y="547878"/>
            <a:ext cx="60534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dirty="0" sz="2800" b="1">
                <a:latin typeface="Arial"/>
                <a:cs typeface="Arial"/>
              </a:rPr>
              <a:t>2.	</a:t>
            </a:r>
            <a:r>
              <a:rPr dirty="0" sz="2800" spc="-5" b="1">
                <a:latin typeface="Arial"/>
                <a:cs typeface="Arial"/>
              </a:rPr>
              <a:t>Are they functionally</a:t>
            </a:r>
            <a:r>
              <a:rPr dirty="0" sz="2800" spc="30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redundant?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57" y="121157"/>
            <a:ext cx="104527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dirty="0" sz="2800">
                <a:solidFill>
                  <a:srgbClr val="000000"/>
                </a:solidFill>
              </a:rPr>
              <a:t>1.	</a:t>
            </a:r>
            <a:r>
              <a:rPr dirty="0" sz="2800" spc="-5">
                <a:solidFill>
                  <a:srgbClr val="000000"/>
                </a:solidFill>
              </a:rPr>
              <a:t>Are Core Regulatory </a:t>
            </a:r>
            <a:r>
              <a:rPr dirty="0" sz="2800" spc="-10">
                <a:solidFill>
                  <a:srgbClr val="000000"/>
                </a:solidFill>
              </a:rPr>
              <a:t>TFs </a:t>
            </a:r>
            <a:r>
              <a:rPr dirty="0" sz="2800" spc="-5">
                <a:solidFill>
                  <a:srgbClr val="000000"/>
                </a:solidFill>
              </a:rPr>
              <a:t>essential for cancer growth?</a:t>
            </a:r>
            <a:r>
              <a:rPr dirty="0" sz="2800" spc="409">
                <a:solidFill>
                  <a:srgbClr val="000000"/>
                </a:solidFill>
              </a:rPr>
              <a:t> </a:t>
            </a:r>
            <a:r>
              <a:rPr dirty="0" sz="2800" spc="-10">
                <a:solidFill>
                  <a:srgbClr val="00AFEF"/>
                </a:solidFill>
              </a:rPr>
              <a:t>YES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71957" y="552068"/>
            <a:ext cx="667765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dirty="0" sz="2800" b="1">
                <a:latin typeface="Arial"/>
                <a:cs typeface="Arial"/>
              </a:rPr>
              <a:t>2.	</a:t>
            </a:r>
            <a:r>
              <a:rPr dirty="0" sz="2800" spc="-5" b="1">
                <a:latin typeface="Arial"/>
                <a:cs typeface="Arial"/>
              </a:rPr>
              <a:t>Are they functionally redundant?</a:t>
            </a:r>
            <a:r>
              <a:rPr dirty="0" sz="2800" spc="-10" b="1"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C00000"/>
                </a:solidFill>
                <a:latin typeface="Arial"/>
                <a:cs typeface="Arial"/>
              </a:rPr>
              <a:t>NO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" y="1333500"/>
            <a:ext cx="5154168" cy="470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2689" y="6335979"/>
            <a:ext cx="2743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2019 </a:t>
            </a:r>
            <a:r>
              <a:rPr dirty="0" sz="1200" spc="-5">
                <a:latin typeface="Arial"/>
                <a:cs typeface="Arial"/>
              </a:rPr>
              <a:t>Gryder </a:t>
            </a:r>
            <a:r>
              <a:rPr dirty="0" sz="1200">
                <a:latin typeface="Arial"/>
                <a:cs typeface="Arial"/>
              </a:rPr>
              <a:t>et </a:t>
            </a:r>
            <a:r>
              <a:rPr dirty="0" sz="1200" spc="-5">
                <a:latin typeface="Arial"/>
                <a:cs typeface="Arial"/>
              </a:rPr>
              <a:t>al, </a:t>
            </a:r>
            <a:r>
              <a:rPr dirty="0" sz="1200" spc="-5" i="1">
                <a:latin typeface="Arial"/>
                <a:cs typeface="Arial"/>
              </a:rPr>
              <a:t>Nature</a:t>
            </a:r>
            <a:r>
              <a:rPr dirty="0" sz="1200" spc="-5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Genetics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with X. </a:t>
            </a:r>
            <a:r>
              <a:rPr dirty="0" sz="1200">
                <a:latin typeface="Arial"/>
                <a:cs typeface="Arial"/>
              </a:rPr>
              <a:t>Sky </a:t>
            </a:r>
            <a:r>
              <a:rPr dirty="0" sz="1200" spc="15">
                <a:latin typeface="Arial"/>
                <a:cs typeface="Arial"/>
              </a:rPr>
              <a:t>Wu </a:t>
            </a:r>
            <a:r>
              <a:rPr dirty="0" sz="1200" spc="-5">
                <a:latin typeface="Arial"/>
                <a:cs typeface="Arial"/>
              </a:rPr>
              <a:t>and Chris </a:t>
            </a:r>
            <a:r>
              <a:rPr dirty="0" sz="1200" spc="-20">
                <a:latin typeface="Arial"/>
                <a:cs typeface="Arial"/>
              </a:rPr>
              <a:t>Vakoc</a:t>
            </a:r>
            <a:r>
              <a:rPr dirty="0" sz="1200" spc="-12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(CSHL)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01055" y="1333500"/>
            <a:ext cx="6661019" cy="4706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855322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6027" y="246938"/>
            <a:ext cx="7701280" cy="6364605"/>
            <a:chOff x="986027" y="246938"/>
            <a:chExt cx="7701280" cy="6364605"/>
          </a:xfrm>
        </p:grpSpPr>
        <p:sp>
          <p:nvSpPr>
            <p:cNvPr id="3" name="object 3"/>
            <p:cNvSpPr/>
            <p:nvPr/>
          </p:nvSpPr>
          <p:spPr>
            <a:xfrm>
              <a:off x="986027" y="246938"/>
              <a:ext cx="7163559" cy="63641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127492" y="2250948"/>
              <a:ext cx="559333" cy="18958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69401" y="2289810"/>
              <a:ext cx="460375" cy="1777364"/>
            </a:xfrm>
            <a:custGeom>
              <a:avLst/>
              <a:gdLst/>
              <a:ahLst/>
              <a:cxnLst/>
              <a:rect l="l" t="t" r="r" b="b"/>
              <a:pathLst>
                <a:path w="460375" h="1777364">
                  <a:moveTo>
                    <a:pt x="0" y="0"/>
                  </a:moveTo>
                  <a:lnTo>
                    <a:pt x="61187" y="4854"/>
                  </a:lnTo>
                  <a:lnTo>
                    <a:pt x="116162" y="18556"/>
                  </a:lnTo>
                  <a:lnTo>
                    <a:pt x="162734" y="39814"/>
                  </a:lnTo>
                  <a:lnTo>
                    <a:pt x="198712" y="67338"/>
                  </a:lnTo>
                  <a:lnTo>
                    <a:pt x="221906" y="99836"/>
                  </a:lnTo>
                  <a:lnTo>
                    <a:pt x="230124" y="136016"/>
                  </a:lnTo>
                  <a:lnTo>
                    <a:pt x="230124" y="752475"/>
                  </a:lnTo>
                  <a:lnTo>
                    <a:pt x="238341" y="788655"/>
                  </a:lnTo>
                  <a:lnTo>
                    <a:pt x="261535" y="821153"/>
                  </a:lnTo>
                  <a:lnTo>
                    <a:pt x="297513" y="848677"/>
                  </a:lnTo>
                  <a:lnTo>
                    <a:pt x="344085" y="869935"/>
                  </a:lnTo>
                  <a:lnTo>
                    <a:pt x="399060" y="883637"/>
                  </a:lnTo>
                  <a:lnTo>
                    <a:pt x="460248" y="888491"/>
                  </a:lnTo>
                  <a:lnTo>
                    <a:pt x="399060" y="893346"/>
                  </a:lnTo>
                  <a:lnTo>
                    <a:pt x="344085" y="907048"/>
                  </a:lnTo>
                  <a:lnTo>
                    <a:pt x="297513" y="928306"/>
                  </a:lnTo>
                  <a:lnTo>
                    <a:pt x="261535" y="955830"/>
                  </a:lnTo>
                  <a:lnTo>
                    <a:pt x="238341" y="988328"/>
                  </a:lnTo>
                  <a:lnTo>
                    <a:pt x="230124" y="1024509"/>
                  </a:lnTo>
                  <a:lnTo>
                    <a:pt x="230124" y="1640966"/>
                  </a:lnTo>
                  <a:lnTo>
                    <a:pt x="221906" y="1677147"/>
                  </a:lnTo>
                  <a:lnTo>
                    <a:pt x="198712" y="1709645"/>
                  </a:lnTo>
                  <a:lnTo>
                    <a:pt x="162734" y="1737169"/>
                  </a:lnTo>
                  <a:lnTo>
                    <a:pt x="116162" y="1758427"/>
                  </a:lnTo>
                  <a:lnTo>
                    <a:pt x="61187" y="1772129"/>
                  </a:lnTo>
                  <a:lnTo>
                    <a:pt x="0" y="177698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01481" y="3003295"/>
            <a:ext cx="234188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Therapeutic</a:t>
            </a:r>
            <a:r>
              <a:rPr dirty="0" sz="2000" spc="-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Window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6578600"/>
            <a:ext cx="11811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DepMap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20Q1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53418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850900"/>
          </a:xfrm>
          <a:custGeom>
            <a:avLst/>
            <a:gdLst/>
            <a:ahLst/>
            <a:cxnLst/>
            <a:rect l="l" t="t" r="r" b="b"/>
            <a:pathLst>
              <a:path w="12192000" h="850900">
                <a:moveTo>
                  <a:pt x="0" y="0"/>
                </a:moveTo>
                <a:lnTo>
                  <a:pt x="0" y="850391"/>
                </a:lnTo>
                <a:lnTo>
                  <a:pt x="12191999" y="850391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9983" y="43942"/>
            <a:ext cx="91363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How do we </a:t>
            </a:r>
            <a:r>
              <a:rPr dirty="0" sz="4000" spc="-5">
                <a:solidFill>
                  <a:srgbClr val="FFD966"/>
                </a:solidFill>
              </a:rPr>
              <a:t>drug core regulatory</a:t>
            </a:r>
            <a:r>
              <a:rPr dirty="0" sz="4000" spc="5">
                <a:solidFill>
                  <a:srgbClr val="FFD966"/>
                </a:solidFill>
              </a:rPr>
              <a:t> </a:t>
            </a:r>
            <a:r>
              <a:rPr dirty="0" sz="4000" spc="-10">
                <a:solidFill>
                  <a:srgbClr val="FFD966"/>
                </a:solidFill>
              </a:rPr>
              <a:t>TFs?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2146877" y="1760045"/>
            <a:ext cx="3981419" cy="4133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19534" y="2966876"/>
            <a:ext cx="2643645" cy="2090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" y="1481327"/>
            <a:ext cx="12173712" cy="3649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66153" y="548118"/>
            <a:ext cx="66675" cy="86995"/>
          </a:xfrm>
          <a:custGeom>
            <a:avLst/>
            <a:gdLst/>
            <a:ahLst/>
            <a:cxnLst/>
            <a:rect l="l" t="t" r="r" b="b"/>
            <a:pathLst>
              <a:path w="66675" h="86995">
                <a:moveTo>
                  <a:pt x="38818" y="0"/>
                </a:moveTo>
                <a:lnTo>
                  <a:pt x="3199" y="18812"/>
                </a:lnTo>
                <a:lnTo>
                  <a:pt x="3199" y="26866"/>
                </a:lnTo>
                <a:lnTo>
                  <a:pt x="43834" y="49622"/>
                </a:lnTo>
                <a:lnTo>
                  <a:pt x="49572" y="51822"/>
                </a:lnTo>
                <a:lnTo>
                  <a:pt x="52086" y="53469"/>
                </a:lnTo>
                <a:lnTo>
                  <a:pt x="55129" y="57376"/>
                </a:lnTo>
                <a:lnTo>
                  <a:pt x="55887" y="59672"/>
                </a:lnTo>
                <a:lnTo>
                  <a:pt x="55887" y="64877"/>
                </a:lnTo>
                <a:lnTo>
                  <a:pt x="55105" y="67257"/>
                </a:lnTo>
                <a:lnTo>
                  <a:pt x="51942" y="71633"/>
                </a:lnTo>
                <a:lnTo>
                  <a:pt x="49536" y="73352"/>
                </a:lnTo>
                <a:lnTo>
                  <a:pt x="43076" y="75852"/>
                </a:lnTo>
                <a:lnTo>
                  <a:pt x="39347" y="76477"/>
                </a:lnTo>
                <a:lnTo>
                  <a:pt x="30373" y="76477"/>
                </a:lnTo>
                <a:lnTo>
                  <a:pt x="10441" y="57220"/>
                </a:lnTo>
                <a:lnTo>
                  <a:pt x="0" y="58133"/>
                </a:lnTo>
                <a:lnTo>
                  <a:pt x="28076" y="86395"/>
                </a:lnTo>
                <a:lnTo>
                  <a:pt x="41609" y="86395"/>
                </a:lnTo>
                <a:lnTo>
                  <a:pt x="46986" y="85301"/>
                </a:lnTo>
                <a:lnTo>
                  <a:pt x="56525" y="80937"/>
                </a:lnTo>
                <a:lnTo>
                  <a:pt x="60182" y="77872"/>
                </a:lnTo>
                <a:lnTo>
                  <a:pt x="65282" y="70010"/>
                </a:lnTo>
                <a:lnTo>
                  <a:pt x="66557" y="65827"/>
                </a:lnTo>
                <a:lnTo>
                  <a:pt x="66557" y="56895"/>
                </a:lnTo>
                <a:lnTo>
                  <a:pt x="24804" y="33622"/>
                </a:lnTo>
                <a:lnTo>
                  <a:pt x="19234" y="31627"/>
                </a:lnTo>
                <a:lnTo>
                  <a:pt x="14940" y="27756"/>
                </a:lnTo>
                <a:lnTo>
                  <a:pt x="13857" y="25292"/>
                </a:lnTo>
                <a:lnTo>
                  <a:pt x="13857" y="18824"/>
                </a:lnTo>
                <a:lnTo>
                  <a:pt x="15385" y="15879"/>
                </a:lnTo>
                <a:lnTo>
                  <a:pt x="21508" y="10975"/>
                </a:lnTo>
                <a:lnTo>
                  <a:pt x="26392" y="9749"/>
                </a:lnTo>
                <a:lnTo>
                  <a:pt x="39504" y="9749"/>
                </a:lnTo>
                <a:lnTo>
                  <a:pt x="44363" y="11095"/>
                </a:lnTo>
                <a:lnTo>
                  <a:pt x="50931" y="16492"/>
                </a:lnTo>
                <a:lnTo>
                  <a:pt x="52868" y="20483"/>
                </a:lnTo>
                <a:lnTo>
                  <a:pt x="53433" y="25761"/>
                </a:lnTo>
                <a:lnTo>
                  <a:pt x="64043" y="24967"/>
                </a:lnTo>
                <a:lnTo>
                  <a:pt x="44279" y="997"/>
                </a:lnTo>
                <a:lnTo>
                  <a:pt x="38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6667" y="495118"/>
            <a:ext cx="66040" cy="83820"/>
          </a:xfrm>
          <a:custGeom>
            <a:avLst/>
            <a:gdLst/>
            <a:ahLst/>
            <a:cxnLst/>
            <a:rect l="l" t="t" r="r" b="b"/>
            <a:pathLst>
              <a:path w="66039" h="83820">
                <a:moveTo>
                  <a:pt x="65872" y="0"/>
                </a:moveTo>
                <a:lnTo>
                  <a:pt x="55262" y="0"/>
                </a:lnTo>
                <a:lnTo>
                  <a:pt x="55262" y="65586"/>
                </a:lnTo>
                <a:lnTo>
                  <a:pt x="11355" y="0"/>
                </a:lnTo>
                <a:lnTo>
                  <a:pt x="0" y="0"/>
                </a:lnTo>
                <a:lnTo>
                  <a:pt x="0" y="83534"/>
                </a:lnTo>
                <a:lnTo>
                  <a:pt x="10609" y="83534"/>
                </a:lnTo>
                <a:lnTo>
                  <a:pt x="10609" y="17887"/>
                </a:lnTo>
                <a:lnTo>
                  <a:pt x="54516" y="83534"/>
                </a:lnTo>
                <a:lnTo>
                  <a:pt x="65872" y="83534"/>
                </a:lnTo>
                <a:lnTo>
                  <a:pt x="65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10429" y="254709"/>
            <a:ext cx="66040" cy="83820"/>
          </a:xfrm>
          <a:custGeom>
            <a:avLst/>
            <a:gdLst/>
            <a:ahLst/>
            <a:cxnLst/>
            <a:rect l="l" t="t" r="r" b="b"/>
            <a:pathLst>
              <a:path w="66039" h="83820">
                <a:moveTo>
                  <a:pt x="65860" y="0"/>
                </a:moveTo>
                <a:lnTo>
                  <a:pt x="55250" y="0"/>
                </a:lnTo>
                <a:lnTo>
                  <a:pt x="55250" y="65514"/>
                </a:lnTo>
                <a:lnTo>
                  <a:pt x="11343" y="0"/>
                </a:lnTo>
                <a:lnTo>
                  <a:pt x="0" y="0"/>
                </a:lnTo>
                <a:lnTo>
                  <a:pt x="0" y="83546"/>
                </a:lnTo>
                <a:lnTo>
                  <a:pt x="10597" y="83546"/>
                </a:lnTo>
                <a:lnTo>
                  <a:pt x="10597" y="17911"/>
                </a:lnTo>
                <a:lnTo>
                  <a:pt x="54516" y="83546"/>
                </a:lnTo>
                <a:lnTo>
                  <a:pt x="65860" y="83546"/>
                </a:lnTo>
                <a:lnTo>
                  <a:pt x="65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24394" y="385017"/>
            <a:ext cx="66040" cy="83820"/>
          </a:xfrm>
          <a:custGeom>
            <a:avLst/>
            <a:gdLst/>
            <a:ahLst/>
            <a:cxnLst/>
            <a:rect l="l" t="t" r="r" b="b"/>
            <a:pathLst>
              <a:path w="66039" h="83820">
                <a:moveTo>
                  <a:pt x="65860" y="0"/>
                </a:moveTo>
                <a:lnTo>
                  <a:pt x="55262" y="0"/>
                </a:lnTo>
                <a:lnTo>
                  <a:pt x="55262" y="65634"/>
                </a:lnTo>
                <a:lnTo>
                  <a:pt x="11343" y="0"/>
                </a:lnTo>
                <a:lnTo>
                  <a:pt x="0" y="0"/>
                </a:lnTo>
                <a:lnTo>
                  <a:pt x="0" y="83558"/>
                </a:lnTo>
                <a:lnTo>
                  <a:pt x="10609" y="83558"/>
                </a:lnTo>
                <a:lnTo>
                  <a:pt x="10609" y="17911"/>
                </a:lnTo>
                <a:lnTo>
                  <a:pt x="54516" y="83558"/>
                </a:lnTo>
                <a:lnTo>
                  <a:pt x="65860" y="83558"/>
                </a:lnTo>
                <a:lnTo>
                  <a:pt x="65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96136" y="697876"/>
            <a:ext cx="107314" cy="82550"/>
          </a:xfrm>
          <a:custGeom>
            <a:avLst/>
            <a:gdLst/>
            <a:ahLst/>
            <a:cxnLst/>
            <a:rect l="l" t="t" r="r" b="b"/>
            <a:pathLst>
              <a:path w="107314" h="82550">
                <a:moveTo>
                  <a:pt x="28751" y="0"/>
                </a:moveTo>
                <a:lnTo>
                  <a:pt x="880" y="38623"/>
                </a:lnTo>
                <a:lnTo>
                  <a:pt x="0" y="44886"/>
                </a:lnTo>
                <a:lnTo>
                  <a:pt x="31" y="52916"/>
                </a:lnTo>
                <a:lnTo>
                  <a:pt x="12464" y="82151"/>
                </a:lnTo>
                <a:lnTo>
                  <a:pt x="10310" y="74650"/>
                </a:lnTo>
                <a:lnTo>
                  <a:pt x="8769" y="67248"/>
                </a:lnTo>
                <a:lnTo>
                  <a:pt x="7923" y="60597"/>
                </a:lnTo>
                <a:lnTo>
                  <a:pt x="7834" y="59641"/>
                </a:lnTo>
                <a:lnTo>
                  <a:pt x="7601" y="54250"/>
                </a:lnTo>
                <a:lnTo>
                  <a:pt x="7544" y="46617"/>
                </a:lnTo>
                <a:lnTo>
                  <a:pt x="8386" y="40354"/>
                </a:lnTo>
                <a:lnTo>
                  <a:pt x="11754" y="27876"/>
                </a:lnTo>
                <a:lnTo>
                  <a:pt x="14449" y="21517"/>
                </a:lnTo>
                <a:lnTo>
                  <a:pt x="21895" y="8583"/>
                </a:lnTo>
                <a:lnTo>
                  <a:pt x="25419" y="3570"/>
                </a:lnTo>
                <a:lnTo>
                  <a:pt x="28751" y="0"/>
                </a:lnTo>
                <a:close/>
              </a:path>
              <a:path w="107314" h="82550">
                <a:moveTo>
                  <a:pt x="100145" y="0"/>
                </a:moveTo>
                <a:lnTo>
                  <a:pt x="94371" y="0"/>
                </a:lnTo>
                <a:lnTo>
                  <a:pt x="96518" y="7485"/>
                </a:lnTo>
                <a:lnTo>
                  <a:pt x="98069" y="14978"/>
                </a:lnTo>
                <a:lnTo>
                  <a:pt x="98972" y="22085"/>
                </a:lnTo>
                <a:lnTo>
                  <a:pt x="99156" y="26350"/>
                </a:lnTo>
                <a:lnTo>
                  <a:pt x="99279" y="35522"/>
                </a:lnTo>
                <a:lnTo>
                  <a:pt x="98449" y="41797"/>
                </a:lnTo>
                <a:lnTo>
                  <a:pt x="81415" y="78557"/>
                </a:lnTo>
                <a:lnTo>
                  <a:pt x="78107" y="82151"/>
                </a:lnTo>
                <a:lnTo>
                  <a:pt x="84146" y="82151"/>
                </a:lnTo>
                <a:lnTo>
                  <a:pt x="105943" y="43684"/>
                </a:lnTo>
                <a:lnTo>
                  <a:pt x="106785" y="37878"/>
                </a:lnTo>
                <a:lnTo>
                  <a:pt x="106683" y="26350"/>
                </a:lnTo>
                <a:lnTo>
                  <a:pt x="106472" y="22496"/>
                </a:lnTo>
                <a:lnTo>
                  <a:pt x="105191" y="14847"/>
                </a:lnTo>
                <a:lnTo>
                  <a:pt x="103069" y="7332"/>
                </a:lnTo>
                <a:lnTo>
                  <a:pt x="100145" y="0"/>
                </a:lnTo>
                <a:close/>
              </a:path>
              <a:path w="107314" h="82550">
                <a:moveTo>
                  <a:pt x="36967" y="42698"/>
                </a:moveTo>
                <a:lnTo>
                  <a:pt x="28751" y="43467"/>
                </a:lnTo>
                <a:lnTo>
                  <a:pt x="28788" y="51510"/>
                </a:lnTo>
                <a:lnTo>
                  <a:pt x="31049" y="57075"/>
                </a:lnTo>
                <a:lnTo>
                  <a:pt x="40023" y="63254"/>
                </a:lnTo>
                <a:lnTo>
                  <a:pt x="45821" y="64793"/>
                </a:lnTo>
                <a:lnTo>
                  <a:pt x="57622" y="64793"/>
                </a:lnTo>
                <a:lnTo>
                  <a:pt x="61808" y="64011"/>
                </a:lnTo>
                <a:lnTo>
                  <a:pt x="69098" y="60886"/>
                </a:lnTo>
                <a:lnTo>
                  <a:pt x="71960" y="58662"/>
                </a:lnTo>
                <a:lnTo>
                  <a:pt x="72560" y="57833"/>
                </a:lnTo>
                <a:lnTo>
                  <a:pt x="49682" y="57833"/>
                </a:lnTo>
                <a:lnTo>
                  <a:pt x="46639" y="57280"/>
                </a:lnTo>
                <a:lnTo>
                  <a:pt x="41502" y="55092"/>
                </a:lnTo>
                <a:lnTo>
                  <a:pt x="39662" y="53541"/>
                </a:lnTo>
                <a:lnTo>
                  <a:pt x="37437" y="49514"/>
                </a:lnTo>
                <a:lnTo>
                  <a:pt x="36883" y="47302"/>
                </a:lnTo>
                <a:lnTo>
                  <a:pt x="36967" y="42698"/>
                </a:lnTo>
                <a:close/>
              </a:path>
              <a:path w="107314" h="82550">
                <a:moveTo>
                  <a:pt x="63588" y="0"/>
                </a:moveTo>
                <a:lnTo>
                  <a:pt x="36546" y="13499"/>
                </a:lnTo>
                <a:lnTo>
                  <a:pt x="36546" y="19510"/>
                </a:lnTo>
                <a:lnTo>
                  <a:pt x="61242" y="37878"/>
                </a:lnTo>
                <a:lnTo>
                  <a:pt x="65140" y="40041"/>
                </a:lnTo>
                <a:lnTo>
                  <a:pt x="66571" y="41628"/>
                </a:lnTo>
                <a:lnTo>
                  <a:pt x="67967" y="43263"/>
                </a:lnTo>
                <a:lnTo>
                  <a:pt x="68599" y="44886"/>
                </a:lnTo>
                <a:lnTo>
                  <a:pt x="68664" y="49839"/>
                </a:lnTo>
                <a:lnTo>
                  <a:pt x="67341" y="52351"/>
                </a:lnTo>
                <a:lnTo>
                  <a:pt x="62072" y="56739"/>
                </a:lnTo>
                <a:lnTo>
                  <a:pt x="58235" y="57833"/>
                </a:lnTo>
                <a:lnTo>
                  <a:pt x="72560" y="57833"/>
                </a:lnTo>
                <a:lnTo>
                  <a:pt x="76107" y="52916"/>
                </a:lnTo>
                <a:lnTo>
                  <a:pt x="77125" y="49839"/>
                </a:lnTo>
                <a:lnTo>
                  <a:pt x="77027" y="43263"/>
                </a:lnTo>
                <a:lnTo>
                  <a:pt x="55144" y="26446"/>
                </a:lnTo>
                <a:lnTo>
                  <a:pt x="51619" y="24811"/>
                </a:lnTo>
                <a:lnTo>
                  <a:pt x="44719" y="13499"/>
                </a:lnTo>
                <a:lnTo>
                  <a:pt x="45592" y="11612"/>
                </a:lnTo>
                <a:lnTo>
                  <a:pt x="50067" y="7993"/>
                </a:lnTo>
                <a:lnTo>
                  <a:pt x="53616" y="6972"/>
                </a:lnTo>
                <a:lnTo>
                  <a:pt x="77673" y="6972"/>
                </a:lnTo>
                <a:lnTo>
                  <a:pt x="77446" y="6563"/>
                </a:lnTo>
                <a:lnTo>
                  <a:pt x="74908" y="4279"/>
                </a:lnTo>
                <a:lnTo>
                  <a:pt x="67895" y="865"/>
                </a:lnTo>
                <a:lnTo>
                  <a:pt x="63588" y="0"/>
                </a:lnTo>
                <a:close/>
              </a:path>
              <a:path w="107314" h="82550">
                <a:moveTo>
                  <a:pt x="77673" y="6972"/>
                </a:moveTo>
                <a:lnTo>
                  <a:pt x="60773" y="6972"/>
                </a:lnTo>
                <a:lnTo>
                  <a:pt x="63119" y="7332"/>
                </a:lnTo>
                <a:lnTo>
                  <a:pt x="67317" y="8787"/>
                </a:lnTo>
                <a:lnTo>
                  <a:pt x="73284" y="19498"/>
                </a:lnTo>
                <a:lnTo>
                  <a:pt x="81367" y="18848"/>
                </a:lnTo>
                <a:lnTo>
                  <a:pt x="81365" y="14847"/>
                </a:lnTo>
                <a:lnTo>
                  <a:pt x="80610" y="12261"/>
                </a:lnTo>
                <a:lnTo>
                  <a:pt x="77673" y="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77108" y="987931"/>
            <a:ext cx="80010" cy="86995"/>
          </a:xfrm>
          <a:custGeom>
            <a:avLst/>
            <a:gdLst/>
            <a:ahLst/>
            <a:cxnLst/>
            <a:rect l="l" t="t" r="r" b="b"/>
            <a:pathLst>
              <a:path w="80010" h="86994">
                <a:moveTo>
                  <a:pt x="47705" y="0"/>
                </a:moveTo>
                <a:lnTo>
                  <a:pt x="11136" y="11768"/>
                </a:lnTo>
                <a:lnTo>
                  <a:pt x="0" y="51834"/>
                </a:lnTo>
                <a:lnTo>
                  <a:pt x="1561" y="58626"/>
                </a:lnTo>
                <a:lnTo>
                  <a:pt x="32067" y="86455"/>
                </a:lnTo>
                <a:lnTo>
                  <a:pt x="47200" y="86455"/>
                </a:lnTo>
                <a:lnTo>
                  <a:pt x="53960" y="84736"/>
                </a:lnTo>
                <a:lnTo>
                  <a:pt x="66507" y="77860"/>
                </a:lnTo>
                <a:lnTo>
                  <a:pt x="67334" y="76994"/>
                </a:lnTo>
                <a:lnTo>
                  <a:pt x="31706" y="76994"/>
                </a:lnTo>
                <a:lnTo>
                  <a:pt x="24909" y="74097"/>
                </a:lnTo>
                <a:lnTo>
                  <a:pt x="14071" y="62509"/>
                </a:lnTo>
                <a:lnTo>
                  <a:pt x="11365" y="54575"/>
                </a:lnTo>
                <a:lnTo>
                  <a:pt x="11437" y="43311"/>
                </a:lnTo>
                <a:lnTo>
                  <a:pt x="32223" y="9520"/>
                </a:lnTo>
                <a:lnTo>
                  <a:pt x="67347" y="9520"/>
                </a:lnTo>
                <a:lnTo>
                  <a:pt x="67060" y="9208"/>
                </a:lnTo>
                <a:lnTo>
                  <a:pt x="54670" y="1839"/>
                </a:lnTo>
                <a:lnTo>
                  <a:pt x="47705" y="0"/>
                </a:lnTo>
                <a:close/>
              </a:path>
              <a:path w="80010" h="86994">
                <a:moveTo>
                  <a:pt x="67347" y="9520"/>
                </a:moveTo>
                <a:lnTo>
                  <a:pt x="45564" y="9520"/>
                </a:lnTo>
                <a:lnTo>
                  <a:pt x="50532" y="10915"/>
                </a:lnTo>
                <a:lnTo>
                  <a:pt x="59385" y="16492"/>
                </a:lnTo>
                <a:lnTo>
                  <a:pt x="62753" y="20435"/>
                </a:lnTo>
                <a:lnTo>
                  <a:pt x="67361" y="30569"/>
                </a:lnTo>
                <a:lnTo>
                  <a:pt x="68357" y="35747"/>
                </a:lnTo>
                <a:lnTo>
                  <a:pt x="68425" y="44501"/>
                </a:lnTo>
                <a:lnTo>
                  <a:pt x="68000" y="50914"/>
                </a:lnTo>
                <a:lnTo>
                  <a:pt x="48210" y="76994"/>
                </a:lnTo>
                <a:lnTo>
                  <a:pt x="67334" y="76994"/>
                </a:lnTo>
                <a:lnTo>
                  <a:pt x="71354" y="72787"/>
                </a:lnTo>
                <a:lnTo>
                  <a:pt x="78199" y="59419"/>
                </a:lnTo>
                <a:lnTo>
                  <a:pt x="79907" y="51834"/>
                </a:lnTo>
                <a:lnTo>
                  <a:pt x="79798" y="34501"/>
                </a:lnTo>
                <a:lnTo>
                  <a:pt x="78283" y="27540"/>
                </a:lnTo>
                <a:lnTo>
                  <a:pt x="71787" y="14353"/>
                </a:lnTo>
                <a:lnTo>
                  <a:pt x="67347" y="9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36908" y="838017"/>
            <a:ext cx="80010" cy="86995"/>
          </a:xfrm>
          <a:custGeom>
            <a:avLst/>
            <a:gdLst/>
            <a:ahLst/>
            <a:cxnLst/>
            <a:rect l="l" t="t" r="r" b="b"/>
            <a:pathLst>
              <a:path w="80010" h="86994">
                <a:moveTo>
                  <a:pt x="47712" y="0"/>
                </a:moveTo>
                <a:lnTo>
                  <a:pt x="11143" y="11768"/>
                </a:lnTo>
                <a:lnTo>
                  <a:pt x="0" y="51846"/>
                </a:lnTo>
                <a:lnTo>
                  <a:pt x="1640" y="58626"/>
                </a:lnTo>
                <a:lnTo>
                  <a:pt x="32074" y="86455"/>
                </a:lnTo>
                <a:lnTo>
                  <a:pt x="47231" y="86455"/>
                </a:lnTo>
                <a:lnTo>
                  <a:pt x="53967" y="84736"/>
                </a:lnTo>
                <a:lnTo>
                  <a:pt x="60222" y="81298"/>
                </a:lnTo>
                <a:lnTo>
                  <a:pt x="66598" y="77860"/>
                </a:lnTo>
                <a:lnTo>
                  <a:pt x="67421" y="76994"/>
                </a:lnTo>
                <a:lnTo>
                  <a:pt x="31713" y="76994"/>
                </a:lnTo>
                <a:lnTo>
                  <a:pt x="24977" y="74097"/>
                </a:lnTo>
                <a:lnTo>
                  <a:pt x="14150" y="62509"/>
                </a:lnTo>
                <a:lnTo>
                  <a:pt x="11384" y="54575"/>
                </a:lnTo>
                <a:lnTo>
                  <a:pt x="11458" y="43311"/>
                </a:lnTo>
                <a:lnTo>
                  <a:pt x="32194" y="9520"/>
                </a:lnTo>
                <a:lnTo>
                  <a:pt x="67354" y="9520"/>
                </a:lnTo>
                <a:lnTo>
                  <a:pt x="67079" y="9220"/>
                </a:lnTo>
                <a:lnTo>
                  <a:pt x="60944" y="5529"/>
                </a:lnTo>
                <a:lnTo>
                  <a:pt x="54689" y="1851"/>
                </a:lnTo>
                <a:lnTo>
                  <a:pt x="47712" y="0"/>
                </a:lnTo>
                <a:close/>
              </a:path>
              <a:path w="80010" h="86994">
                <a:moveTo>
                  <a:pt x="67354" y="9520"/>
                </a:moveTo>
                <a:lnTo>
                  <a:pt x="45547" y="9520"/>
                </a:lnTo>
                <a:lnTo>
                  <a:pt x="50599" y="10915"/>
                </a:lnTo>
                <a:lnTo>
                  <a:pt x="55050" y="13703"/>
                </a:lnTo>
                <a:lnTo>
                  <a:pt x="59380" y="16504"/>
                </a:lnTo>
                <a:lnTo>
                  <a:pt x="62748" y="20435"/>
                </a:lnTo>
                <a:lnTo>
                  <a:pt x="65034" y="25508"/>
                </a:lnTo>
                <a:lnTo>
                  <a:pt x="67440" y="30581"/>
                </a:lnTo>
                <a:lnTo>
                  <a:pt x="68385" y="35757"/>
                </a:lnTo>
                <a:lnTo>
                  <a:pt x="68444" y="44513"/>
                </a:lnTo>
                <a:lnTo>
                  <a:pt x="68024" y="50919"/>
                </a:lnTo>
                <a:lnTo>
                  <a:pt x="48193" y="76994"/>
                </a:lnTo>
                <a:lnTo>
                  <a:pt x="67421" y="76994"/>
                </a:lnTo>
                <a:lnTo>
                  <a:pt x="71410" y="72799"/>
                </a:lnTo>
                <a:lnTo>
                  <a:pt x="74778" y="66103"/>
                </a:lnTo>
                <a:lnTo>
                  <a:pt x="78266" y="59419"/>
                </a:lnTo>
                <a:lnTo>
                  <a:pt x="79950" y="51846"/>
                </a:lnTo>
                <a:lnTo>
                  <a:pt x="79835" y="34506"/>
                </a:lnTo>
                <a:lnTo>
                  <a:pt x="78266" y="27540"/>
                </a:lnTo>
                <a:lnTo>
                  <a:pt x="71770" y="14353"/>
                </a:lnTo>
                <a:lnTo>
                  <a:pt x="67354" y="9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35546" y="845554"/>
            <a:ext cx="65872" cy="83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52355" y="1557694"/>
            <a:ext cx="99060" cy="86995"/>
          </a:xfrm>
          <a:custGeom>
            <a:avLst/>
            <a:gdLst/>
            <a:ahLst/>
            <a:cxnLst/>
            <a:rect l="l" t="t" r="r" b="b"/>
            <a:pathLst>
              <a:path w="99060" h="86994">
                <a:moveTo>
                  <a:pt x="47828" y="0"/>
                </a:moveTo>
                <a:lnTo>
                  <a:pt x="8312" y="13326"/>
                </a:lnTo>
                <a:lnTo>
                  <a:pt x="0" y="33869"/>
                </a:lnTo>
                <a:lnTo>
                  <a:pt x="0" y="50548"/>
                </a:lnTo>
                <a:lnTo>
                  <a:pt x="22951" y="84559"/>
                </a:lnTo>
                <a:lnTo>
                  <a:pt x="47996" y="86392"/>
                </a:lnTo>
                <a:lnTo>
                  <a:pt x="55358" y="84008"/>
                </a:lnTo>
                <a:lnTo>
                  <a:pt x="64301" y="76933"/>
                </a:lnTo>
                <a:lnTo>
                  <a:pt x="33284" y="76933"/>
                </a:lnTo>
                <a:lnTo>
                  <a:pt x="28545" y="75621"/>
                </a:lnTo>
                <a:lnTo>
                  <a:pt x="11403" y="37004"/>
                </a:lnTo>
                <a:lnTo>
                  <a:pt x="12281" y="31657"/>
                </a:lnTo>
                <a:lnTo>
                  <a:pt x="15770" y="21285"/>
                </a:lnTo>
                <a:lnTo>
                  <a:pt x="18801" y="17153"/>
                </a:lnTo>
                <a:lnTo>
                  <a:pt x="27438" y="10999"/>
                </a:lnTo>
                <a:lnTo>
                  <a:pt x="32803" y="9460"/>
                </a:lnTo>
                <a:lnTo>
                  <a:pt x="64678" y="9460"/>
                </a:lnTo>
                <a:lnTo>
                  <a:pt x="54853" y="2127"/>
                </a:lnTo>
                <a:lnTo>
                  <a:pt x="47828" y="0"/>
                </a:lnTo>
                <a:close/>
              </a:path>
              <a:path w="99060" h="86994">
                <a:moveTo>
                  <a:pt x="62840" y="55676"/>
                </a:moveTo>
                <a:lnTo>
                  <a:pt x="61313" y="62705"/>
                </a:lnTo>
                <a:lnTo>
                  <a:pt x="58413" y="68004"/>
                </a:lnTo>
                <a:lnTo>
                  <a:pt x="49813" y="75146"/>
                </a:lnTo>
                <a:lnTo>
                  <a:pt x="44568" y="76933"/>
                </a:lnTo>
                <a:lnTo>
                  <a:pt x="64301" y="76933"/>
                </a:lnTo>
                <a:lnTo>
                  <a:pt x="67411" y="74472"/>
                </a:lnTo>
                <a:lnTo>
                  <a:pt x="71586" y="67548"/>
                </a:lnTo>
                <a:lnTo>
                  <a:pt x="73907" y="58469"/>
                </a:lnTo>
                <a:lnTo>
                  <a:pt x="62840" y="55676"/>
                </a:lnTo>
                <a:close/>
              </a:path>
              <a:path w="99060" h="86994">
                <a:moveTo>
                  <a:pt x="64678" y="9460"/>
                </a:moveTo>
                <a:lnTo>
                  <a:pt x="44820" y="9460"/>
                </a:lnTo>
                <a:lnTo>
                  <a:pt x="49452" y="10847"/>
                </a:lnTo>
                <a:lnTo>
                  <a:pt x="56838" y="16393"/>
                </a:lnTo>
                <a:lnTo>
                  <a:pt x="59640" y="20820"/>
                </a:lnTo>
                <a:lnTo>
                  <a:pt x="61589" y="26898"/>
                </a:lnTo>
                <a:lnTo>
                  <a:pt x="72476" y="24334"/>
                </a:lnTo>
                <a:lnTo>
                  <a:pt x="70238" y="16621"/>
                </a:lnTo>
                <a:lnTo>
                  <a:pt x="66257" y="10638"/>
                </a:lnTo>
                <a:lnTo>
                  <a:pt x="64678" y="9460"/>
                </a:lnTo>
                <a:close/>
              </a:path>
              <a:path w="99060" h="86994">
                <a:moveTo>
                  <a:pt x="98760" y="1425"/>
                </a:moveTo>
                <a:lnTo>
                  <a:pt x="88499" y="1425"/>
                </a:lnTo>
                <a:lnTo>
                  <a:pt x="88499" y="84968"/>
                </a:lnTo>
                <a:lnTo>
                  <a:pt x="98760" y="84968"/>
                </a:lnTo>
                <a:lnTo>
                  <a:pt x="98760" y="1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25889" y="641714"/>
            <a:ext cx="235585" cy="85725"/>
          </a:xfrm>
          <a:custGeom>
            <a:avLst/>
            <a:gdLst/>
            <a:ahLst/>
            <a:cxnLst/>
            <a:rect l="l" t="t" r="r" b="b"/>
            <a:pathLst>
              <a:path w="235585" h="85725">
                <a:moveTo>
                  <a:pt x="0" y="85625"/>
                </a:moveTo>
                <a:lnTo>
                  <a:pt x="173224" y="85625"/>
                </a:lnTo>
              </a:path>
              <a:path w="235585" h="85725">
                <a:moveTo>
                  <a:pt x="173224" y="85625"/>
                </a:moveTo>
                <a:lnTo>
                  <a:pt x="235475" y="0"/>
                </a:lnTo>
              </a:path>
            </a:pathLst>
          </a:custGeom>
          <a:ln w="72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57286" y="579938"/>
            <a:ext cx="184785" cy="60960"/>
          </a:xfrm>
          <a:custGeom>
            <a:avLst/>
            <a:gdLst/>
            <a:ahLst/>
            <a:cxnLst/>
            <a:rect l="l" t="t" r="r" b="b"/>
            <a:pathLst>
              <a:path w="184785" h="60959">
                <a:moveTo>
                  <a:pt x="0" y="25664"/>
                </a:moveTo>
                <a:lnTo>
                  <a:pt x="108383" y="60850"/>
                </a:lnTo>
              </a:path>
              <a:path w="184785" h="60959">
                <a:moveTo>
                  <a:pt x="108383" y="60850"/>
                </a:moveTo>
                <a:lnTo>
                  <a:pt x="184745" y="0"/>
                </a:lnTo>
              </a:path>
            </a:pathLst>
          </a:custGeom>
          <a:ln w="72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4431954" y="270336"/>
            <a:ext cx="267970" cy="209550"/>
            <a:chOff x="4431954" y="270336"/>
            <a:chExt cx="267970" cy="209550"/>
          </a:xfrm>
        </p:grpSpPr>
        <p:sp>
          <p:nvSpPr>
            <p:cNvPr id="15" name="object 15"/>
            <p:cNvSpPr/>
            <p:nvPr/>
          </p:nvSpPr>
          <p:spPr>
            <a:xfrm>
              <a:off x="4585577" y="360494"/>
              <a:ext cx="10795" cy="115570"/>
            </a:xfrm>
            <a:custGeom>
              <a:avLst/>
              <a:gdLst/>
              <a:ahLst/>
              <a:cxnLst/>
              <a:rect l="l" t="t" r="r" b="b"/>
              <a:pathLst>
                <a:path w="10795" h="115570">
                  <a:moveTo>
                    <a:pt x="5190" y="-3608"/>
                  </a:moveTo>
                  <a:lnTo>
                    <a:pt x="5190" y="118866"/>
                  </a:lnTo>
                </a:path>
              </a:pathLst>
            </a:custGeom>
            <a:ln w="175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35561" y="273943"/>
              <a:ext cx="260350" cy="106680"/>
            </a:xfrm>
            <a:custGeom>
              <a:avLst/>
              <a:gdLst/>
              <a:ahLst/>
              <a:cxnLst/>
              <a:rect l="l" t="t" r="r" b="b"/>
              <a:pathLst>
                <a:path w="260350" h="106679">
                  <a:moveTo>
                    <a:pt x="150016" y="86551"/>
                  </a:moveTo>
                  <a:lnTo>
                    <a:pt x="0" y="0"/>
                  </a:lnTo>
                </a:path>
                <a:path w="260350" h="106679">
                  <a:moveTo>
                    <a:pt x="150016" y="86551"/>
                  </a:moveTo>
                  <a:lnTo>
                    <a:pt x="247970" y="44718"/>
                  </a:lnTo>
                </a:path>
                <a:path w="260350" h="106679">
                  <a:moveTo>
                    <a:pt x="183097" y="106265"/>
                  </a:moveTo>
                  <a:lnTo>
                    <a:pt x="260228" y="73328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4795115" y="349916"/>
            <a:ext cx="17145" cy="19685"/>
          </a:xfrm>
          <a:custGeom>
            <a:avLst/>
            <a:gdLst/>
            <a:ahLst/>
            <a:cxnLst/>
            <a:rect l="l" t="t" r="r" b="b"/>
            <a:pathLst>
              <a:path w="17145" h="19685">
                <a:moveTo>
                  <a:pt x="0" y="0"/>
                </a:moveTo>
                <a:lnTo>
                  <a:pt x="17069" y="19474"/>
                </a:lnTo>
              </a:path>
            </a:pathLst>
          </a:custGeom>
          <a:ln w="72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58150" y="473083"/>
            <a:ext cx="187325" cy="254635"/>
          </a:xfrm>
          <a:custGeom>
            <a:avLst/>
            <a:gdLst/>
            <a:ahLst/>
            <a:cxnLst/>
            <a:rect l="l" t="t" r="r" b="b"/>
            <a:pathLst>
              <a:path w="187325" h="254634">
                <a:moveTo>
                  <a:pt x="161047" y="15975"/>
                </a:moveTo>
                <a:lnTo>
                  <a:pt x="111823" y="98307"/>
                </a:lnTo>
              </a:path>
              <a:path w="187325" h="254634">
                <a:moveTo>
                  <a:pt x="134282" y="0"/>
                </a:moveTo>
                <a:lnTo>
                  <a:pt x="96678" y="62881"/>
                </a:lnTo>
              </a:path>
              <a:path w="187325" h="254634">
                <a:moveTo>
                  <a:pt x="0" y="72799"/>
                </a:moveTo>
                <a:lnTo>
                  <a:pt x="111823" y="98307"/>
                </a:lnTo>
              </a:path>
              <a:path w="187325" h="254634">
                <a:moveTo>
                  <a:pt x="111823" y="98307"/>
                </a:moveTo>
                <a:lnTo>
                  <a:pt x="186982" y="254256"/>
                </a:lnTo>
              </a:path>
            </a:pathLst>
          </a:custGeom>
          <a:ln w="72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875314" y="709777"/>
            <a:ext cx="341630" cy="276860"/>
            <a:chOff x="4875314" y="709777"/>
            <a:chExt cx="341630" cy="276860"/>
          </a:xfrm>
        </p:grpSpPr>
        <p:sp>
          <p:nvSpPr>
            <p:cNvPr id="20" name="object 20"/>
            <p:cNvSpPr/>
            <p:nvPr/>
          </p:nvSpPr>
          <p:spPr>
            <a:xfrm>
              <a:off x="4914132" y="709777"/>
              <a:ext cx="70485" cy="35560"/>
            </a:xfrm>
            <a:custGeom>
              <a:avLst/>
              <a:gdLst/>
              <a:ahLst/>
              <a:cxnLst/>
              <a:rect l="l" t="t" r="r" b="b"/>
              <a:pathLst>
                <a:path w="70485" h="35559">
                  <a:moveTo>
                    <a:pt x="70443" y="0"/>
                  </a:moveTo>
                  <a:lnTo>
                    <a:pt x="70443" y="35137"/>
                  </a:lnTo>
                </a:path>
                <a:path w="70485" h="35559">
                  <a:moveTo>
                    <a:pt x="35221" y="4495"/>
                  </a:moveTo>
                  <a:lnTo>
                    <a:pt x="35221" y="30641"/>
                  </a:lnTo>
                </a:path>
                <a:path w="70485" h="35559">
                  <a:moveTo>
                    <a:pt x="0" y="9003"/>
                  </a:moveTo>
                  <a:lnTo>
                    <a:pt x="0" y="26133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78922" y="723276"/>
              <a:ext cx="0" cy="8255"/>
            </a:xfrm>
            <a:custGeom>
              <a:avLst/>
              <a:gdLst/>
              <a:ahLst/>
              <a:cxnLst/>
              <a:rect l="l" t="t" r="r" b="b"/>
              <a:pathLst>
                <a:path w="0" h="8254">
                  <a:moveTo>
                    <a:pt x="-3608" y="4069"/>
                  </a:moveTo>
                  <a:lnTo>
                    <a:pt x="3608" y="4069"/>
                  </a:lnTo>
                </a:path>
              </a:pathLst>
            </a:custGeom>
            <a:ln w="81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18353" y="727340"/>
              <a:ext cx="198120" cy="255904"/>
            </a:xfrm>
            <a:custGeom>
              <a:avLst/>
              <a:gdLst/>
              <a:ahLst/>
              <a:cxnLst/>
              <a:rect l="l" t="t" r="r" b="b"/>
              <a:pathLst>
                <a:path w="198120" h="255905">
                  <a:moveTo>
                    <a:pt x="0" y="0"/>
                  </a:moveTo>
                  <a:lnTo>
                    <a:pt x="86610" y="149914"/>
                  </a:lnTo>
                </a:path>
                <a:path w="198120" h="255905">
                  <a:moveTo>
                    <a:pt x="104618" y="149914"/>
                  </a:moveTo>
                  <a:lnTo>
                    <a:pt x="43714" y="255326"/>
                  </a:lnTo>
                </a:path>
                <a:path w="198120" h="255905">
                  <a:moveTo>
                    <a:pt x="77612" y="134334"/>
                  </a:moveTo>
                  <a:lnTo>
                    <a:pt x="16708" y="239747"/>
                  </a:lnTo>
                </a:path>
                <a:path w="198120" h="255905">
                  <a:moveTo>
                    <a:pt x="86610" y="149914"/>
                  </a:moveTo>
                  <a:lnTo>
                    <a:pt x="198061" y="149914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5278245" y="934991"/>
            <a:ext cx="260350" cy="242570"/>
          </a:xfrm>
          <a:custGeom>
            <a:avLst/>
            <a:gdLst/>
            <a:ahLst/>
            <a:cxnLst/>
            <a:rect l="l" t="t" r="r" b="b"/>
            <a:pathLst>
              <a:path w="260350" h="242569">
                <a:moveTo>
                  <a:pt x="33320" y="0"/>
                </a:moveTo>
                <a:lnTo>
                  <a:pt x="86610" y="92177"/>
                </a:lnTo>
              </a:path>
              <a:path w="260350" h="242569">
                <a:moveTo>
                  <a:pt x="86610" y="92177"/>
                </a:moveTo>
                <a:lnTo>
                  <a:pt x="259831" y="92177"/>
                </a:lnTo>
              </a:path>
              <a:path w="260350" h="242569">
                <a:moveTo>
                  <a:pt x="86610" y="92177"/>
                </a:moveTo>
                <a:lnTo>
                  <a:pt x="173221" y="242091"/>
                </a:lnTo>
              </a:path>
              <a:path w="260350" h="242569">
                <a:moveTo>
                  <a:pt x="86610" y="92177"/>
                </a:moveTo>
                <a:lnTo>
                  <a:pt x="0" y="242091"/>
                </a:lnTo>
              </a:path>
            </a:pathLst>
          </a:custGeom>
          <a:ln w="72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99553" y="727340"/>
            <a:ext cx="45720" cy="94615"/>
          </a:xfrm>
          <a:custGeom>
            <a:avLst/>
            <a:gdLst/>
            <a:ahLst/>
            <a:cxnLst/>
            <a:rect l="l" t="t" r="r" b="b"/>
            <a:pathLst>
              <a:path w="45720" h="94615">
                <a:moveTo>
                  <a:pt x="45578" y="0"/>
                </a:moveTo>
                <a:lnTo>
                  <a:pt x="0" y="94605"/>
                </a:lnTo>
              </a:path>
            </a:pathLst>
          </a:custGeom>
          <a:ln w="72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99114" y="640788"/>
            <a:ext cx="512445" cy="899794"/>
          </a:xfrm>
          <a:custGeom>
            <a:avLst/>
            <a:gdLst/>
            <a:ahLst/>
            <a:cxnLst/>
            <a:rect l="l" t="t" r="r" b="b"/>
            <a:pathLst>
              <a:path w="512445" h="899794">
                <a:moveTo>
                  <a:pt x="512445" y="255843"/>
                </a:moveTo>
                <a:lnTo>
                  <a:pt x="401981" y="281039"/>
                </a:lnTo>
              </a:path>
              <a:path w="512445" h="899794">
                <a:moveTo>
                  <a:pt x="505504" y="225466"/>
                </a:moveTo>
                <a:lnTo>
                  <a:pt x="409691" y="247320"/>
                </a:lnTo>
              </a:path>
              <a:path w="512445" h="899794">
                <a:moveTo>
                  <a:pt x="401981" y="281039"/>
                </a:moveTo>
                <a:lnTo>
                  <a:pt x="266555" y="173102"/>
                </a:lnTo>
              </a:path>
              <a:path w="512445" h="899794">
                <a:moveTo>
                  <a:pt x="266555" y="0"/>
                </a:moveTo>
                <a:lnTo>
                  <a:pt x="266555" y="173102"/>
                </a:lnTo>
              </a:path>
              <a:path w="512445" h="899794">
                <a:moveTo>
                  <a:pt x="297735" y="15014"/>
                </a:moveTo>
                <a:lnTo>
                  <a:pt x="297735" y="158100"/>
                </a:lnTo>
              </a:path>
              <a:path w="512445" h="899794">
                <a:moveTo>
                  <a:pt x="266555" y="173102"/>
                </a:moveTo>
                <a:lnTo>
                  <a:pt x="101815" y="226596"/>
                </a:lnTo>
              </a:path>
              <a:path w="512445" h="899794">
                <a:moveTo>
                  <a:pt x="0" y="86551"/>
                </a:moveTo>
                <a:lnTo>
                  <a:pt x="101815" y="226596"/>
                </a:lnTo>
              </a:path>
              <a:path w="512445" h="899794">
                <a:moveTo>
                  <a:pt x="38541" y="86551"/>
                </a:moveTo>
                <a:lnTo>
                  <a:pt x="113724" y="189967"/>
                </a:lnTo>
              </a:path>
              <a:path w="512445" h="899794">
                <a:moveTo>
                  <a:pt x="101815" y="226596"/>
                </a:moveTo>
                <a:lnTo>
                  <a:pt x="48285" y="391235"/>
                </a:lnTo>
              </a:path>
              <a:path w="512445" h="899794">
                <a:moveTo>
                  <a:pt x="401981" y="281039"/>
                </a:moveTo>
                <a:lnTo>
                  <a:pt x="363439" y="449802"/>
                </a:lnTo>
              </a:path>
              <a:path w="512445" h="899794">
                <a:moveTo>
                  <a:pt x="363439" y="449802"/>
                </a:moveTo>
                <a:lnTo>
                  <a:pt x="490420" y="567535"/>
                </a:lnTo>
              </a:path>
              <a:path w="512445" h="899794">
                <a:moveTo>
                  <a:pt x="490420" y="567535"/>
                </a:moveTo>
                <a:lnTo>
                  <a:pt x="451878" y="736298"/>
                </a:lnTo>
              </a:path>
              <a:path w="512445" h="899794">
                <a:moveTo>
                  <a:pt x="456016" y="578138"/>
                </a:moveTo>
                <a:lnTo>
                  <a:pt x="425486" y="711824"/>
                </a:lnTo>
              </a:path>
              <a:path w="512445" h="899794">
                <a:moveTo>
                  <a:pt x="451878" y="736298"/>
                </a:moveTo>
                <a:lnTo>
                  <a:pt x="286344" y="787328"/>
                </a:lnTo>
              </a:path>
              <a:path w="512445" h="899794">
                <a:moveTo>
                  <a:pt x="286344" y="787328"/>
                </a:moveTo>
                <a:lnTo>
                  <a:pt x="260709" y="899556"/>
                </a:lnTo>
              </a:path>
              <a:path w="512445" h="899794">
                <a:moveTo>
                  <a:pt x="286344" y="787328"/>
                </a:moveTo>
                <a:lnTo>
                  <a:pt x="159363" y="669582"/>
                </a:lnTo>
              </a:path>
              <a:path w="512445" h="899794">
                <a:moveTo>
                  <a:pt x="294355" y="752250"/>
                </a:moveTo>
                <a:lnTo>
                  <a:pt x="193779" y="658979"/>
                </a:lnTo>
              </a:path>
              <a:path w="512445" h="899794">
                <a:moveTo>
                  <a:pt x="159363" y="669582"/>
                </a:moveTo>
                <a:lnTo>
                  <a:pt x="197917" y="500819"/>
                </a:lnTo>
              </a:path>
              <a:path w="512445" h="899794">
                <a:moveTo>
                  <a:pt x="363439" y="449802"/>
                </a:moveTo>
                <a:lnTo>
                  <a:pt x="197917" y="500819"/>
                </a:lnTo>
              </a:path>
              <a:path w="512445" h="899794">
                <a:moveTo>
                  <a:pt x="355427" y="484879"/>
                </a:moveTo>
                <a:lnTo>
                  <a:pt x="224309" y="525294"/>
                </a:lnTo>
              </a:path>
            </a:pathLst>
          </a:custGeom>
          <a:ln w="72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860416" y="1322959"/>
            <a:ext cx="10153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BR</a:t>
            </a:r>
            <a:r>
              <a:rPr dirty="0" sz="1800" spc="-15">
                <a:latin typeface="Arial"/>
                <a:cs typeface="Arial"/>
              </a:rPr>
              <a:t>D</a:t>
            </a:r>
            <a:r>
              <a:rPr dirty="0" sz="1800" spc="-5">
                <a:latin typeface="Arial"/>
                <a:cs typeface="Arial"/>
              </a:rPr>
              <a:t>2/</a:t>
            </a:r>
            <a:r>
              <a:rPr dirty="0" sz="1800" spc="-15">
                <a:latin typeface="Arial"/>
                <a:cs typeface="Arial"/>
              </a:rPr>
              <a:t>3</a:t>
            </a:r>
            <a:r>
              <a:rPr dirty="0" sz="1800">
                <a:latin typeface="Arial"/>
                <a:cs typeface="Arial"/>
              </a:rPr>
              <a:t>/4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977468" y="4876968"/>
            <a:ext cx="2133600" cy="1363345"/>
            <a:chOff x="4977468" y="4876968"/>
            <a:chExt cx="2133600" cy="1363345"/>
          </a:xfrm>
        </p:grpSpPr>
        <p:sp>
          <p:nvSpPr>
            <p:cNvPr id="28" name="object 28"/>
            <p:cNvSpPr/>
            <p:nvPr/>
          </p:nvSpPr>
          <p:spPr>
            <a:xfrm>
              <a:off x="5551559" y="5773334"/>
              <a:ext cx="285750" cy="328930"/>
            </a:xfrm>
            <a:custGeom>
              <a:avLst/>
              <a:gdLst/>
              <a:ahLst/>
              <a:cxnLst/>
              <a:rect l="l" t="t" r="r" b="b"/>
              <a:pathLst>
                <a:path w="285750" h="328929">
                  <a:moveTo>
                    <a:pt x="0" y="82222"/>
                  </a:moveTo>
                  <a:lnTo>
                    <a:pt x="0" y="246668"/>
                  </a:lnTo>
                </a:path>
                <a:path w="285750" h="328929">
                  <a:moveTo>
                    <a:pt x="29652" y="99306"/>
                  </a:moveTo>
                  <a:lnTo>
                    <a:pt x="29652" y="229572"/>
                  </a:lnTo>
                </a:path>
                <a:path w="285750" h="328929">
                  <a:moveTo>
                    <a:pt x="0" y="246668"/>
                  </a:moveTo>
                  <a:lnTo>
                    <a:pt x="142668" y="328891"/>
                  </a:lnTo>
                </a:path>
                <a:path w="285750" h="328929">
                  <a:moveTo>
                    <a:pt x="142668" y="328891"/>
                  </a:moveTo>
                  <a:lnTo>
                    <a:pt x="285337" y="246668"/>
                  </a:lnTo>
                </a:path>
                <a:path w="285750" h="328929">
                  <a:moveTo>
                    <a:pt x="142668" y="294711"/>
                  </a:moveTo>
                  <a:lnTo>
                    <a:pt x="255685" y="229572"/>
                  </a:lnTo>
                </a:path>
                <a:path w="285750" h="328929">
                  <a:moveTo>
                    <a:pt x="285337" y="246668"/>
                  </a:moveTo>
                  <a:lnTo>
                    <a:pt x="285337" y="82222"/>
                  </a:lnTo>
                </a:path>
                <a:path w="285750" h="328929">
                  <a:moveTo>
                    <a:pt x="285337" y="82222"/>
                  </a:moveTo>
                  <a:lnTo>
                    <a:pt x="142668" y="0"/>
                  </a:lnTo>
                </a:path>
                <a:path w="285750" h="328929">
                  <a:moveTo>
                    <a:pt x="255685" y="99306"/>
                  </a:moveTo>
                  <a:lnTo>
                    <a:pt x="142668" y="34179"/>
                  </a:lnTo>
                </a:path>
                <a:path w="285750" h="328929">
                  <a:moveTo>
                    <a:pt x="142668" y="0"/>
                  </a:moveTo>
                  <a:lnTo>
                    <a:pt x="0" y="82222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76138" y="6066358"/>
              <a:ext cx="62865" cy="173990"/>
            </a:xfrm>
            <a:custGeom>
              <a:avLst/>
              <a:gdLst/>
              <a:ahLst/>
              <a:cxnLst/>
              <a:rect l="l" t="t" r="r" b="b"/>
              <a:pathLst>
                <a:path w="62864" h="173989">
                  <a:moveTo>
                    <a:pt x="62649" y="0"/>
                  </a:moveTo>
                  <a:lnTo>
                    <a:pt x="52565" y="0"/>
                  </a:lnTo>
                  <a:lnTo>
                    <a:pt x="52565" y="62306"/>
                  </a:lnTo>
                  <a:lnTo>
                    <a:pt x="10807" y="0"/>
                  </a:lnTo>
                  <a:lnTo>
                    <a:pt x="0" y="0"/>
                  </a:lnTo>
                  <a:lnTo>
                    <a:pt x="0" y="79375"/>
                  </a:lnTo>
                  <a:lnTo>
                    <a:pt x="10096" y="79375"/>
                  </a:lnTo>
                  <a:lnTo>
                    <a:pt x="10096" y="17005"/>
                  </a:lnTo>
                  <a:lnTo>
                    <a:pt x="51854" y="79375"/>
                  </a:lnTo>
                  <a:lnTo>
                    <a:pt x="62649" y="79375"/>
                  </a:lnTo>
                  <a:lnTo>
                    <a:pt x="62649" y="0"/>
                  </a:lnTo>
                  <a:close/>
                </a:path>
                <a:path w="62864" h="173989">
                  <a:moveTo>
                    <a:pt x="62814" y="94602"/>
                  </a:moveTo>
                  <a:lnTo>
                    <a:pt x="52285" y="94602"/>
                  </a:lnTo>
                  <a:lnTo>
                    <a:pt x="52285" y="127190"/>
                  </a:lnTo>
                  <a:lnTo>
                    <a:pt x="10960" y="127190"/>
                  </a:lnTo>
                  <a:lnTo>
                    <a:pt x="10960" y="94602"/>
                  </a:lnTo>
                  <a:lnTo>
                    <a:pt x="444" y="94602"/>
                  </a:lnTo>
                  <a:lnTo>
                    <a:pt x="444" y="173964"/>
                  </a:lnTo>
                  <a:lnTo>
                    <a:pt x="10960" y="173964"/>
                  </a:lnTo>
                  <a:lnTo>
                    <a:pt x="10960" y="136550"/>
                  </a:lnTo>
                  <a:lnTo>
                    <a:pt x="52285" y="136550"/>
                  </a:lnTo>
                  <a:lnTo>
                    <a:pt x="52285" y="173964"/>
                  </a:lnTo>
                  <a:lnTo>
                    <a:pt x="62814" y="173964"/>
                  </a:lnTo>
                  <a:lnTo>
                    <a:pt x="62814" y="946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266221" y="6020003"/>
              <a:ext cx="285750" cy="50800"/>
            </a:xfrm>
            <a:custGeom>
              <a:avLst/>
              <a:gdLst/>
              <a:ahLst/>
              <a:cxnLst/>
              <a:rect l="l" t="t" r="r" b="b"/>
              <a:pathLst>
                <a:path w="285750" h="50800">
                  <a:moveTo>
                    <a:pt x="285337" y="0"/>
                  </a:moveTo>
                  <a:lnTo>
                    <a:pt x="197970" y="50350"/>
                  </a:lnTo>
                </a:path>
                <a:path w="285750" h="50800">
                  <a:moveTo>
                    <a:pt x="86338" y="49756"/>
                  </a:moveTo>
                  <a:lnTo>
                    <a:pt x="0" y="0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90820" y="6066358"/>
              <a:ext cx="62865" cy="173990"/>
            </a:xfrm>
            <a:custGeom>
              <a:avLst/>
              <a:gdLst/>
              <a:ahLst/>
              <a:cxnLst/>
              <a:rect l="l" t="t" r="r" b="b"/>
              <a:pathLst>
                <a:path w="62864" h="173989">
                  <a:moveTo>
                    <a:pt x="62636" y="0"/>
                  </a:moveTo>
                  <a:lnTo>
                    <a:pt x="52539" y="0"/>
                  </a:lnTo>
                  <a:lnTo>
                    <a:pt x="52539" y="62306"/>
                  </a:lnTo>
                  <a:lnTo>
                    <a:pt x="10782" y="0"/>
                  </a:lnTo>
                  <a:lnTo>
                    <a:pt x="0" y="0"/>
                  </a:lnTo>
                  <a:lnTo>
                    <a:pt x="0" y="79375"/>
                  </a:lnTo>
                  <a:lnTo>
                    <a:pt x="10071" y="79375"/>
                  </a:lnTo>
                  <a:lnTo>
                    <a:pt x="10071" y="17005"/>
                  </a:lnTo>
                  <a:lnTo>
                    <a:pt x="51841" y="79375"/>
                  </a:lnTo>
                  <a:lnTo>
                    <a:pt x="62636" y="79375"/>
                  </a:lnTo>
                  <a:lnTo>
                    <a:pt x="62636" y="0"/>
                  </a:lnTo>
                  <a:close/>
                </a:path>
                <a:path w="62864" h="173989">
                  <a:moveTo>
                    <a:pt x="62788" y="94602"/>
                  </a:moveTo>
                  <a:lnTo>
                    <a:pt x="52273" y="94602"/>
                  </a:lnTo>
                  <a:lnTo>
                    <a:pt x="52273" y="127190"/>
                  </a:lnTo>
                  <a:lnTo>
                    <a:pt x="10947" y="127190"/>
                  </a:lnTo>
                  <a:lnTo>
                    <a:pt x="10947" y="94602"/>
                  </a:lnTo>
                  <a:lnTo>
                    <a:pt x="431" y="94602"/>
                  </a:lnTo>
                  <a:lnTo>
                    <a:pt x="431" y="173964"/>
                  </a:lnTo>
                  <a:lnTo>
                    <a:pt x="10947" y="173964"/>
                  </a:lnTo>
                  <a:lnTo>
                    <a:pt x="10947" y="136550"/>
                  </a:lnTo>
                  <a:lnTo>
                    <a:pt x="52273" y="136550"/>
                  </a:lnTo>
                  <a:lnTo>
                    <a:pt x="52273" y="173964"/>
                  </a:lnTo>
                  <a:lnTo>
                    <a:pt x="62788" y="173964"/>
                  </a:lnTo>
                  <a:lnTo>
                    <a:pt x="62788" y="946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178865" y="6020003"/>
              <a:ext cx="87630" cy="50800"/>
            </a:xfrm>
            <a:custGeom>
              <a:avLst/>
              <a:gdLst/>
              <a:ahLst/>
              <a:cxnLst/>
              <a:rect l="l" t="t" r="r" b="b"/>
              <a:pathLst>
                <a:path w="87629" h="50800">
                  <a:moveTo>
                    <a:pt x="87356" y="0"/>
                  </a:moveTo>
                  <a:lnTo>
                    <a:pt x="0" y="50350"/>
                  </a:lnTo>
                </a:path>
              </a:pathLst>
            </a:custGeom>
            <a:ln w="68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226959" y="5818283"/>
              <a:ext cx="76200" cy="82550"/>
            </a:xfrm>
            <a:custGeom>
              <a:avLst/>
              <a:gdLst/>
              <a:ahLst/>
              <a:cxnLst/>
              <a:rect l="l" t="t" r="r" b="b"/>
              <a:pathLst>
                <a:path w="76200" h="82550">
                  <a:moveTo>
                    <a:pt x="45416" y="0"/>
                  </a:moveTo>
                  <a:lnTo>
                    <a:pt x="38072" y="0"/>
                  </a:lnTo>
                  <a:lnTo>
                    <a:pt x="30051" y="698"/>
                  </a:lnTo>
                  <a:lnTo>
                    <a:pt x="664" y="32769"/>
                  </a:lnTo>
                  <a:lnTo>
                    <a:pt x="0" y="42116"/>
                  </a:lnTo>
                  <a:lnTo>
                    <a:pt x="36" y="49242"/>
                  </a:lnTo>
                  <a:lnTo>
                    <a:pt x="23841" y="80315"/>
                  </a:lnTo>
                  <a:lnTo>
                    <a:pt x="30533" y="82120"/>
                  </a:lnTo>
                  <a:lnTo>
                    <a:pt x="44925" y="82120"/>
                  </a:lnTo>
                  <a:lnTo>
                    <a:pt x="51365" y="80486"/>
                  </a:lnTo>
                  <a:lnTo>
                    <a:pt x="63286" y="73954"/>
                  </a:lnTo>
                  <a:lnTo>
                    <a:pt x="64074" y="73132"/>
                  </a:lnTo>
                  <a:lnTo>
                    <a:pt x="30190" y="73132"/>
                  </a:lnTo>
                  <a:lnTo>
                    <a:pt x="23705" y="70357"/>
                  </a:lnTo>
                  <a:lnTo>
                    <a:pt x="13419" y="59371"/>
                  </a:lnTo>
                  <a:lnTo>
                    <a:pt x="10845" y="51846"/>
                  </a:lnTo>
                  <a:lnTo>
                    <a:pt x="10854" y="42116"/>
                  </a:lnTo>
                  <a:lnTo>
                    <a:pt x="30682" y="9033"/>
                  </a:lnTo>
                  <a:lnTo>
                    <a:pt x="64075" y="9033"/>
                  </a:lnTo>
                  <a:lnTo>
                    <a:pt x="63812" y="8747"/>
                  </a:lnTo>
                  <a:lnTo>
                    <a:pt x="52029" y="1747"/>
                  </a:lnTo>
                  <a:lnTo>
                    <a:pt x="45416" y="0"/>
                  </a:lnTo>
                  <a:close/>
                </a:path>
                <a:path w="76200" h="82550">
                  <a:moveTo>
                    <a:pt x="64075" y="9033"/>
                  </a:moveTo>
                  <a:lnTo>
                    <a:pt x="43369" y="9033"/>
                  </a:lnTo>
                  <a:lnTo>
                    <a:pt x="48093" y="10369"/>
                  </a:lnTo>
                  <a:lnTo>
                    <a:pt x="56525" y="15668"/>
                  </a:lnTo>
                  <a:lnTo>
                    <a:pt x="59717" y="19402"/>
                  </a:lnTo>
                  <a:lnTo>
                    <a:pt x="64098" y="29040"/>
                  </a:lnTo>
                  <a:lnTo>
                    <a:pt x="65185" y="34682"/>
                  </a:lnTo>
                  <a:lnTo>
                    <a:pt x="65185" y="51354"/>
                  </a:lnTo>
                  <a:lnTo>
                    <a:pt x="62634" y="59246"/>
                  </a:lnTo>
                  <a:lnTo>
                    <a:pt x="52395" y="70357"/>
                  </a:lnTo>
                  <a:lnTo>
                    <a:pt x="45886" y="73132"/>
                  </a:lnTo>
                  <a:lnTo>
                    <a:pt x="64074" y="73132"/>
                  </a:lnTo>
                  <a:lnTo>
                    <a:pt x="67896" y="69147"/>
                  </a:lnTo>
                  <a:lnTo>
                    <a:pt x="74406" y="56448"/>
                  </a:lnTo>
                  <a:lnTo>
                    <a:pt x="76041" y="49242"/>
                  </a:lnTo>
                  <a:lnTo>
                    <a:pt x="75935" y="32769"/>
                  </a:lnTo>
                  <a:lnTo>
                    <a:pt x="74486" y="26151"/>
                  </a:lnTo>
                  <a:lnTo>
                    <a:pt x="68308" y="13635"/>
                  </a:lnTo>
                  <a:lnTo>
                    <a:pt x="64075" y="9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980895" y="5753920"/>
              <a:ext cx="1169670" cy="317500"/>
            </a:xfrm>
            <a:custGeom>
              <a:avLst/>
              <a:gdLst/>
              <a:ahLst/>
              <a:cxnLst/>
              <a:rect l="l" t="t" r="r" b="b"/>
              <a:pathLst>
                <a:path w="1169670" h="317500">
                  <a:moveTo>
                    <a:pt x="270511" y="274624"/>
                  </a:moveTo>
                  <a:lnTo>
                    <a:pt x="270511" y="165142"/>
                  </a:lnTo>
                </a:path>
                <a:path w="1169670" h="317500">
                  <a:moveTo>
                    <a:pt x="300152" y="274624"/>
                  </a:moveTo>
                  <a:lnTo>
                    <a:pt x="300152" y="165142"/>
                  </a:lnTo>
                </a:path>
                <a:path w="1169670" h="317500">
                  <a:moveTo>
                    <a:pt x="86334" y="315838"/>
                  </a:moveTo>
                  <a:lnTo>
                    <a:pt x="0" y="266082"/>
                  </a:lnTo>
                </a:path>
                <a:path w="1169670" h="317500">
                  <a:moveTo>
                    <a:pt x="856001" y="266082"/>
                  </a:moveTo>
                  <a:lnTo>
                    <a:pt x="1012672" y="316889"/>
                  </a:lnTo>
                </a:path>
                <a:path w="1169670" h="317500">
                  <a:moveTo>
                    <a:pt x="1012672" y="316889"/>
                  </a:moveTo>
                  <a:lnTo>
                    <a:pt x="1109501" y="183859"/>
                  </a:lnTo>
                </a:path>
                <a:path w="1169670" h="317500">
                  <a:moveTo>
                    <a:pt x="1109501" y="183859"/>
                  </a:moveTo>
                  <a:lnTo>
                    <a:pt x="1012672" y="50818"/>
                  </a:lnTo>
                </a:path>
                <a:path w="1169670" h="317500">
                  <a:moveTo>
                    <a:pt x="1012672" y="50818"/>
                  </a:moveTo>
                  <a:lnTo>
                    <a:pt x="856001" y="101636"/>
                  </a:lnTo>
                </a:path>
                <a:path w="1169670" h="317500">
                  <a:moveTo>
                    <a:pt x="1012672" y="50818"/>
                  </a:moveTo>
                  <a:lnTo>
                    <a:pt x="1169378" y="0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17441" y="5553605"/>
              <a:ext cx="62865" cy="79375"/>
            </a:xfrm>
            <a:custGeom>
              <a:avLst/>
              <a:gdLst/>
              <a:ahLst/>
              <a:cxnLst/>
              <a:rect l="l" t="t" r="r" b="b"/>
              <a:pathLst>
                <a:path w="62864" h="79375">
                  <a:moveTo>
                    <a:pt x="62691" y="0"/>
                  </a:moveTo>
                  <a:lnTo>
                    <a:pt x="52624" y="0"/>
                  </a:lnTo>
                  <a:lnTo>
                    <a:pt x="52624" y="62318"/>
                  </a:lnTo>
                  <a:lnTo>
                    <a:pt x="10868" y="0"/>
                  </a:lnTo>
                  <a:lnTo>
                    <a:pt x="0" y="0"/>
                  </a:lnTo>
                  <a:lnTo>
                    <a:pt x="0" y="79367"/>
                  </a:lnTo>
                  <a:lnTo>
                    <a:pt x="10181" y="79367"/>
                  </a:lnTo>
                  <a:lnTo>
                    <a:pt x="10181" y="17004"/>
                  </a:lnTo>
                  <a:lnTo>
                    <a:pt x="51937" y="79367"/>
                  </a:lnTo>
                  <a:lnTo>
                    <a:pt x="62691" y="79367"/>
                  </a:lnTo>
                  <a:lnTo>
                    <a:pt x="626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993568" y="5538657"/>
              <a:ext cx="156845" cy="215265"/>
            </a:xfrm>
            <a:custGeom>
              <a:avLst/>
              <a:gdLst/>
              <a:ahLst/>
              <a:cxnLst/>
              <a:rect l="l" t="t" r="r" b="b"/>
              <a:pathLst>
                <a:path w="156845" h="215264">
                  <a:moveTo>
                    <a:pt x="156705" y="215263"/>
                  </a:moveTo>
                  <a:lnTo>
                    <a:pt x="156705" y="113593"/>
                  </a:lnTo>
                </a:path>
                <a:path w="156845" h="215264">
                  <a:moveTo>
                    <a:pt x="99974" y="32432"/>
                  </a:moveTo>
                  <a:lnTo>
                    <a:pt x="0" y="0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857466" y="5634423"/>
              <a:ext cx="76200" cy="82550"/>
            </a:xfrm>
            <a:custGeom>
              <a:avLst/>
              <a:gdLst/>
              <a:ahLst/>
              <a:cxnLst/>
              <a:rect l="l" t="t" r="r" b="b"/>
              <a:pathLst>
                <a:path w="76200" h="82550">
                  <a:moveTo>
                    <a:pt x="45416" y="0"/>
                  </a:moveTo>
                  <a:lnTo>
                    <a:pt x="38072" y="0"/>
                  </a:lnTo>
                  <a:lnTo>
                    <a:pt x="30056" y="698"/>
                  </a:lnTo>
                  <a:lnTo>
                    <a:pt x="664" y="32776"/>
                  </a:lnTo>
                  <a:lnTo>
                    <a:pt x="0" y="42116"/>
                  </a:lnTo>
                  <a:lnTo>
                    <a:pt x="36" y="49242"/>
                  </a:lnTo>
                  <a:lnTo>
                    <a:pt x="23852" y="80315"/>
                  </a:lnTo>
                  <a:lnTo>
                    <a:pt x="30533" y="82120"/>
                  </a:lnTo>
                  <a:lnTo>
                    <a:pt x="44925" y="82120"/>
                  </a:lnTo>
                  <a:lnTo>
                    <a:pt x="51365" y="80486"/>
                  </a:lnTo>
                  <a:lnTo>
                    <a:pt x="63297" y="73954"/>
                  </a:lnTo>
                  <a:lnTo>
                    <a:pt x="64075" y="73144"/>
                  </a:lnTo>
                  <a:lnTo>
                    <a:pt x="30190" y="73144"/>
                  </a:lnTo>
                  <a:lnTo>
                    <a:pt x="23726" y="70391"/>
                  </a:lnTo>
                  <a:lnTo>
                    <a:pt x="13430" y="59383"/>
                  </a:lnTo>
                  <a:lnTo>
                    <a:pt x="10845" y="51846"/>
                  </a:lnTo>
                  <a:lnTo>
                    <a:pt x="10854" y="42116"/>
                  </a:lnTo>
                  <a:lnTo>
                    <a:pt x="30682" y="9044"/>
                  </a:lnTo>
                  <a:lnTo>
                    <a:pt x="64085" y="9044"/>
                  </a:lnTo>
                  <a:lnTo>
                    <a:pt x="63812" y="8747"/>
                  </a:lnTo>
                  <a:lnTo>
                    <a:pt x="52029" y="1747"/>
                  </a:lnTo>
                  <a:lnTo>
                    <a:pt x="45416" y="0"/>
                  </a:lnTo>
                  <a:close/>
                </a:path>
                <a:path w="76200" h="82550">
                  <a:moveTo>
                    <a:pt x="64085" y="9044"/>
                  </a:moveTo>
                  <a:lnTo>
                    <a:pt x="43369" y="9044"/>
                  </a:lnTo>
                  <a:lnTo>
                    <a:pt x="48093" y="10369"/>
                  </a:lnTo>
                  <a:lnTo>
                    <a:pt x="56525" y="15668"/>
                  </a:lnTo>
                  <a:lnTo>
                    <a:pt x="59728" y="19413"/>
                  </a:lnTo>
                  <a:lnTo>
                    <a:pt x="64098" y="29040"/>
                  </a:lnTo>
                  <a:lnTo>
                    <a:pt x="65196" y="34682"/>
                  </a:lnTo>
                  <a:lnTo>
                    <a:pt x="65196" y="51354"/>
                  </a:lnTo>
                  <a:lnTo>
                    <a:pt x="62634" y="59246"/>
                  </a:lnTo>
                  <a:lnTo>
                    <a:pt x="52406" y="70357"/>
                  </a:lnTo>
                  <a:lnTo>
                    <a:pt x="45886" y="73144"/>
                  </a:lnTo>
                  <a:lnTo>
                    <a:pt x="64075" y="73144"/>
                  </a:lnTo>
                  <a:lnTo>
                    <a:pt x="67908" y="69147"/>
                  </a:lnTo>
                  <a:lnTo>
                    <a:pt x="74406" y="56448"/>
                  </a:lnTo>
                  <a:lnTo>
                    <a:pt x="76041" y="49242"/>
                  </a:lnTo>
                  <a:lnTo>
                    <a:pt x="75937" y="32776"/>
                  </a:lnTo>
                  <a:lnTo>
                    <a:pt x="74497" y="26162"/>
                  </a:lnTo>
                  <a:lnTo>
                    <a:pt x="68308" y="13635"/>
                  </a:lnTo>
                  <a:lnTo>
                    <a:pt x="64085" y="9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930625" y="5538657"/>
              <a:ext cx="63500" cy="86995"/>
            </a:xfrm>
            <a:custGeom>
              <a:avLst/>
              <a:gdLst/>
              <a:ahLst/>
              <a:cxnLst/>
              <a:rect l="l" t="t" r="r" b="b"/>
              <a:pathLst>
                <a:path w="63500" h="86995">
                  <a:moveTo>
                    <a:pt x="62943" y="0"/>
                  </a:moveTo>
                  <a:lnTo>
                    <a:pt x="0" y="86482"/>
                  </a:lnTo>
                </a:path>
              </a:pathLst>
            </a:custGeom>
            <a:ln w="6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935967" y="5724823"/>
              <a:ext cx="55880" cy="78105"/>
            </a:xfrm>
            <a:custGeom>
              <a:avLst/>
              <a:gdLst/>
              <a:ahLst/>
              <a:cxnLst/>
              <a:rect l="l" t="t" r="r" b="b"/>
              <a:pathLst>
                <a:path w="55879" h="78104">
                  <a:moveTo>
                    <a:pt x="55541" y="778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920020" y="5712695"/>
              <a:ext cx="75565" cy="92075"/>
            </a:xfrm>
            <a:custGeom>
              <a:avLst/>
              <a:gdLst/>
              <a:ahLst/>
              <a:cxnLst/>
              <a:rect l="l" t="t" r="r" b="b"/>
              <a:pathLst>
                <a:path w="75564" h="92075">
                  <a:moveTo>
                    <a:pt x="27764" y="0"/>
                  </a:moveTo>
                  <a:lnTo>
                    <a:pt x="0" y="20133"/>
                  </a:lnTo>
                  <a:lnTo>
                    <a:pt x="67324" y="90456"/>
                  </a:lnTo>
                  <a:lnTo>
                    <a:pt x="73548" y="92043"/>
                  </a:lnTo>
                  <a:lnTo>
                    <a:pt x="75183" y="87909"/>
                  </a:lnTo>
                  <a:lnTo>
                    <a:pt x="27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203012" y="5492817"/>
              <a:ext cx="231140" cy="67310"/>
            </a:xfrm>
            <a:custGeom>
              <a:avLst/>
              <a:gdLst/>
              <a:ahLst/>
              <a:cxnLst/>
              <a:rect l="l" t="t" r="r" b="b"/>
              <a:pathLst>
                <a:path w="231139" h="67310">
                  <a:moveTo>
                    <a:pt x="0" y="58366"/>
                  </a:moveTo>
                  <a:lnTo>
                    <a:pt x="80537" y="0"/>
                  </a:lnTo>
                </a:path>
                <a:path w="231139" h="67310">
                  <a:moveTo>
                    <a:pt x="80537" y="0"/>
                  </a:moveTo>
                  <a:lnTo>
                    <a:pt x="230974" y="66885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534545" y="5427176"/>
              <a:ext cx="62865" cy="79375"/>
            </a:xfrm>
            <a:custGeom>
              <a:avLst/>
              <a:gdLst/>
              <a:ahLst/>
              <a:cxnLst/>
              <a:rect l="l" t="t" r="r" b="b"/>
              <a:pathLst>
                <a:path w="62865" h="79375">
                  <a:moveTo>
                    <a:pt x="62691" y="0"/>
                  </a:moveTo>
                  <a:lnTo>
                    <a:pt x="52509" y="0"/>
                  </a:lnTo>
                  <a:lnTo>
                    <a:pt x="52509" y="62306"/>
                  </a:lnTo>
                  <a:lnTo>
                    <a:pt x="10753" y="0"/>
                  </a:lnTo>
                  <a:lnTo>
                    <a:pt x="0" y="0"/>
                  </a:lnTo>
                  <a:lnTo>
                    <a:pt x="0" y="79367"/>
                  </a:lnTo>
                  <a:lnTo>
                    <a:pt x="10067" y="79367"/>
                  </a:lnTo>
                  <a:lnTo>
                    <a:pt x="10067" y="17004"/>
                  </a:lnTo>
                  <a:lnTo>
                    <a:pt x="51823" y="79367"/>
                  </a:lnTo>
                  <a:lnTo>
                    <a:pt x="62691" y="79367"/>
                  </a:lnTo>
                  <a:lnTo>
                    <a:pt x="626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433987" y="5504797"/>
              <a:ext cx="76200" cy="55244"/>
            </a:xfrm>
            <a:custGeom>
              <a:avLst/>
              <a:gdLst/>
              <a:ahLst/>
              <a:cxnLst/>
              <a:rect l="l" t="t" r="r" b="b"/>
              <a:pathLst>
                <a:path w="76200" h="55245">
                  <a:moveTo>
                    <a:pt x="0" y="54906"/>
                  </a:moveTo>
                  <a:lnTo>
                    <a:pt x="75733" y="0"/>
                  </a:lnTo>
                </a:path>
              </a:pathLst>
            </a:custGeom>
            <a:ln w="68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411908" y="5685972"/>
              <a:ext cx="76200" cy="82550"/>
            </a:xfrm>
            <a:custGeom>
              <a:avLst/>
              <a:gdLst/>
              <a:ahLst/>
              <a:cxnLst/>
              <a:rect l="l" t="t" r="r" b="b"/>
              <a:pathLst>
                <a:path w="76200" h="82550">
                  <a:moveTo>
                    <a:pt x="45416" y="0"/>
                  </a:moveTo>
                  <a:lnTo>
                    <a:pt x="38095" y="0"/>
                  </a:lnTo>
                  <a:lnTo>
                    <a:pt x="30073" y="698"/>
                  </a:lnTo>
                  <a:lnTo>
                    <a:pt x="664" y="32776"/>
                  </a:lnTo>
                  <a:lnTo>
                    <a:pt x="0" y="42116"/>
                  </a:lnTo>
                  <a:lnTo>
                    <a:pt x="38" y="49242"/>
                  </a:lnTo>
                  <a:lnTo>
                    <a:pt x="23909" y="80315"/>
                  </a:lnTo>
                  <a:lnTo>
                    <a:pt x="30544" y="82131"/>
                  </a:lnTo>
                  <a:lnTo>
                    <a:pt x="44959" y="82131"/>
                  </a:lnTo>
                  <a:lnTo>
                    <a:pt x="51365" y="80486"/>
                  </a:lnTo>
                  <a:lnTo>
                    <a:pt x="57429" y="77220"/>
                  </a:lnTo>
                  <a:lnTo>
                    <a:pt x="63377" y="73954"/>
                  </a:lnTo>
                  <a:lnTo>
                    <a:pt x="64149" y="73144"/>
                  </a:lnTo>
                  <a:lnTo>
                    <a:pt x="30201" y="73144"/>
                  </a:lnTo>
                  <a:lnTo>
                    <a:pt x="23795" y="70391"/>
                  </a:lnTo>
                  <a:lnTo>
                    <a:pt x="13499" y="59383"/>
                  </a:lnTo>
                  <a:lnTo>
                    <a:pt x="10868" y="51846"/>
                  </a:lnTo>
                  <a:lnTo>
                    <a:pt x="10877" y="42116"/>
                  </a:lnTo>
                  <a:lnTo>
                    <a:pt x="30773" y="9044"/>
                  </a:lnTo>
                  <a:lnTo>
                    <a:pt x="64113" y="9044"/>
                  </a:lnTo>
                  <a:lnTo>
                    <a:pt x="63835" y="8747"/>
                  </a:lnTo>
                  <a:lnTo>
                    <a:pt x="52052" y="1747"/>
                  </a:lnTo>
                  <a:lnTo>
                    <a:pt x="45416" y="0"/>
                  </a:lnTo>
                  <a:close/>
                </a:path>
                <a:path w="76200" h="82550">
                  <a:moveTo>
                    <a:pt x="64113" y="9044"/>
                  </a:moveTo>
                  <a:lnTo>
                    <a:pt x="43472" y="9044"/>
                  </a:lnTo>
                  <a:lnTo>
                    <a:pt x="48162" y="10369"/>
                  </a:lnTo>
                  <a:lnTo>
                    <a:pt x="56628" y="15668"/>
                  </a:lnTo>
                  <a:lnTo>
                    <a:pt x="65208" y="51354"/>
                  </a:lnTo>
                  <a:lnTo>
                    <a:pt x="62691" y="59246"/>
                  </a:lnTo>
                  <a:lnTo>
                    <a:pt x="52395" y="70357"/>
                  </a:lnTo>
                  <a:lnTo>
                    <a:pt x="45988" y="73144"/>
                  </a:lnTo>
                  <a:lnTo>
                    <a:pt x="64149" y="73144"/>
                  </a:lnTo>
                  <a:lnTo>
                    <a:pt x="67953" y="69147"/>
                  </a:lnTo>
                  <a:lnTo>
                    <a:pt x="71157" y="62797"/>
                  </a:lnTo>
                  <a:lnTo>
                    <a:pt x="74474" y="56448"/>
                  </a:lnTo>
                  <a:lnTo>
                    <a:pt x="76076" y="49242"/>
                  </a:lnTo>
                  <a:lnTo>
                    <a:pt x="75976" y="32776"/>
                  </a:lnTo>
                  <a:lnTo>
                    <a:pt x="74589" y="26162"/>
                  </a:lnTo>
                  <a:lnTo>
                    <a:pt x="68411" y="13635"/>
                  </a:lnTo>
                  <a:lnTo>
                    <a:pt x="64113" y="9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424434" y="5546222"/>
              <a:ext cx="29845" cy="126364"/>
            </a:xfrm>
            <a:custGeom>
              <a:avLst/>
              <a:gdLst/>
              <a:ahLst/>
              <a:cxnLst/>
              <a:rect l="l" t="t" r="r" b="b"/>
              <a:pathLst>
                <a:path w="29845" h="126364">
                  <a:moveTo>
                    <a:pt x="29515" y="0"/>
                  </a:moveTo>
                  <a:lnTo>
                    <a:pt x="29515" y="122809"/>
                  </a:lnTo>
                </a:path>
                <a:path w="29845" h="126364">
                  <a:moveTo>
                    <a:pt x="0" y="3094"/>
                  </a:moveTo>
                  <a:lnTo>
                    <a:pt x="0" y="125904"/>
                  </a:lnTo>
                </a:path>
              </a:pathLst>
            </a:custGeom>
            <a:ln w="191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244197" y="5813304"/>
              <a:ext cx="76200" cy="82550"/>
            </a:xfrm>
            <a:custGeom>
              <a:avLst/>
              <a:gdLst/>
              <a:ahLst/>
              <a:cxnLst/>
              <a:rect l="l" t="t" r="r" b="b"/>
              <a:pathLst>
                <a:path w="76200" h="82550">
                  <a:moveTo>
                    <a:pt x="45416" y="0"/>
                  </a:moveTo>
                  <a:lnTo>
                    <a:pt x="38095" y="0"/>
                  </a:lnTo>
                  <a:lnTo>
                    <a:pt x="30073" y="698"/>
                  </a:lnTo>
                  <a:lnTo>
                    <a:pt x="664" y="32776"/>
                  </a:lnTo>
                  <a:lnTo>
                    <a:pt x="0" y="42116"/>
                  </a:lnTo>
                  <a:lnTo>
                    <a:pt x="38" y="49242"/>
                  </a:lnTo>
                  <a:lnTo>
                    <a:pt x="23909" y="80327"/>
                  </a:lnTo>
                  <a:lnTo>
                    <a:pt x="30544" y="82131"/>
                  </a:lnTo>
                  <a:lnTo>
                    <a:pt x="44959" y="82131"/>
                  </a:lnTo>
                  <a:lnTo>
                    <a:pt x="51365" y="80498"/>
                  </a:lnTo>
                  <a:lnTo>
                    <a:pt x="57429" y="77232"/>
                  </a:lnTo>
                  <a:lnTo>
                    <a:pt x="63377" y="73966"/>
                  </a:lnTo>
                  <a:lnTo>
                    <a:pt x="64158" y="73144"/>
                  </a:lnTo>
                  <a:lnTo>
                    <a:pt x="30201" y="73144"/>
                  </a:lnTo>
                  <a:lnTo>
                    <a:pt x="23795" y="70391"/>
                  </a:lnTo>
                  <a:lnTo>
                    <a:pt x="13499" y="59383"/>
                  </a:lnTo>
                  <a:lnTo>
                    <a:pt x="10868" y="51846"/>
                  </a:lnTo>
                  <a:lnTo>
                    <a:pt x="10878" y="42116"/>
                  </a:lnTo>
                  <a:lnTo>
                    <a:pt x="30773" y="9044"/>
                  </a:lnTo>
                  <a:lnTo>
                    <a:pt x="64103" y="9044"/>
                  </a:lnTo>
                  <a:lnTo>
                    <a:pt x="63835" y="8759"/>
                  </a:lnTo>
                  <a:lnTo>
                    <a:pt x="58001" y="5253"/>
                  </a:lnTo>
                  <a:lnTo>
                    <a:pt x="52052" y="1747"/>
                  </a:lnTo>
                  <a:lnTo>
                    <a:pt x="45416" y="0"/>
                  </a:lnTo>
                  <a:close/>
                </a:path>
                <a:path w="76200" h="82550">
                  <a:moveTo>
                    <a:pt x="64103" y="9044"/>
                  </a:moveTo>
                  <a:lnTo>
                    <a:pt x="43472" y="9044"/>
                  </a:lnTo>
                  <a:lnTo>
                    <a:pt x="48162" y="10369"/>
                  </a:lnTo>
                  <a:lnTo>
                    <a:pt x="56628" y="15679"/>
                  </a:lnTo>
                  <a:lnTo>
                    <a:pt x="65208" y="51354"/>
                  </a:lnTo>
                  <a:lnTo>
                    <a:pt x="62691" y="59246"/>
                  </a:lnTo>
                  <a:lnTo>
                    <a:pt x="52395" y="70357"/>
                  </a:lnTo>
                  <a:lnTo>
                    <a:pt x="45988" y="73144"/>
                  </a:lnTo>
                  <a:lnTo>
                    <a:pt x="64158" y="73144"/>
                  </a:lnTo>
                  <a:lnTo>
                    <a:pt x="67953" y="69147"/>
                  </a:lnTo>
                  <a:lnTo>
                    <a:pt x="71157" y="62797"/>
                  </a:lnTo>
                  <a:lnTo>
                    <a:pt x="74474" y="56448"/>
                  </a:lnTo>
                  <a:lnTo>
                    <a:pt x="76076" y="49242"/>
                  </a:lnTo>
                  <a:lnTo>
                    <a:pt x="75976" y="32776"/>
                  </a:lnTo>
                  <a:lnTo>
                    <a:pt x="74589" y="26162"/>
                  </a:lnTo>
                  <a:lnTo>
                    <a:pt x="68411" y="13635"/>
                  </a:lnTo>
                  <a:lnTo>
                    <a:pt x="64103" y="9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132771" y="5735626"/>
              <a:ext cx="112395" cy="92710"/>
            </a:xfrm>
            <a:custGeom>
              <a:avLst/>
              <a:gdLst/>
              <a:ahLst/>
              <a:cxnLst/>
              <a:rect l="l" t="t" r="r" b="b"/>
              <a:pathLst>
                <a:path w="112395" h="92710">
                  <a:moveTo>
                    <a:pt x="17503" y="0"/>
                  </a:moveTo>
                  <a:lnTo>
                    <a:pt x="111769" y="68404"/>
                  </a:lnTo>
                </a:path>
                <a:path w="112395" h="92710">
                  <a:moveTo>
                    <a:pt x="0" y="23947"/>
                  </a:moveTo>
                  <a:lnTo>
                    <a:pt x="94380" y="92352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903397" y="5344988"/>
              <a:ext cx="76200" cy="82550"/>
            </a:xfrm>
            <a:custGeom>
              <a:avLst/>
              <a:gdLst/>
              <a:ahLst/>
              <a:cxnLst/>
              <a:rect l="l" t="t" r="r" b="b"/>
              <a:pathLst>
                <a:path w="76200" h="82550">
                  <a:moveTo>
                    <a:pt x="45405" y="0"/>
                  </a:moveTo>
                  <a:lnTo>
                    <a:pt x="38072" y="0"/>
                  </a:lnTo>
                  <a:lnTo>
                    <a:pt x="30050" y="698"/>
                  </a:lnTo>
                  <a:lnTo>
                    <a:pt x="663" y="32776"/>
                  </a:lnTo>
                  <a:lnTo>
                    <a:pt x="0" y="42116"/>
                  </a:lnTo>
                  <a:lnTo>
                    <a:pt x="36" y="49242"/>
                  </a:lnTo>
                  <a:lnTo>
                    <a:pt x="23841" y="80315"/>
                  </a:lnTo>
                  <a:lnTo>
                    <a:pt x="30533" y="82120"/>
                  </a:lnTo>
                  <a:lnTo>
                    <a:pt x="44913" y="82120"/>
                  </a:lnTo>
                  <a:lnTo>
                    <a:pt x="51354" y="80486"/>
                  </a:lnTo>
                  <a:lnTo>
                    <a:pt x="63286" y="73954"/>
                  </a:lnTo>
                  <a:lnTo>
                    <a:pt x="64063" y="73144"/>
                  </a:lnTo>
                  <a:lnTo>
                    <a:pt x="30190" y="73144"/>
                  </a:lnTo>
                  <a:lnTo>
                    <a:pt x="23726" y="70391"/>
                  </a:lnTo>
                  <a:lnTo>
                    <a:pt x="13419" y="59383"/>
                  </a:lnTo>
                  <a:lnTo>
                    <a:pt x="10845" y="51846"/>
                  </a:lnTo>
                  <a:lnTo>
                    <a:pt x="10854" y="42116"/>
                  </a:lnTo>
                  <a:lnTo>
                    <a:pt x="30670" y="9044"/>
                  </a:lnTo>
                  <a:lnTo>
                    <a:pt x="64084" y="9044"/>
                  </a:lnTo>
                  <a:lnTo>
                    <a:pt x="63812" y="8747"/>
                  </a:lnTo>
                  <a:lnTo>
                    <a:pt x="52017" y="1747"/>
                  </a:lnTo>
                  <a:lnTo>
                    <a:pt x="45405" y="0"/>
                  </a:lnTo>
                  <a:close/>
                </a:path>
                <a:path w="76200" h="82550">
                  <a:moveTo>
                    <a:pt x="64084" y="9044"/>
                  </a:moveTo>
                  <a:lnTo>
                    <a:pt x="43369" y="9044"/>
                  </a:lnTo>
                  <a:lnTo>
                    <a:pt x="48093" y="10369"/>
                  </a:lnTo>
                  <a:lnTo>
                    <a:pt x="56513" y="15668"/>
                  </a:lnTo>
                  <a:lnTo>
                    <a:pt x="59717" y="19402"/>
                  </a:lnTo>
                  <a:lnTo>
                    <a:pt x="64087" y="29040"/>
                  </a:lnTo>
                  <a:lnTo>
                    <a:pt x="65185" y="34682"/>
                  </a:lnTo>
                  <a:lnTo>
                    <a:pt x="65185" y="51354"/>
                  </a:lnTo>
                  <a:lnTo>
                    <a:pt x="62622" y="59246"/>
                  </a:lnTo>
                  <a:lnTo>
                    <a:pt x="52395" y="70357"/>
                  </a:lnTo>
                  <a:lnTo>
                    <a:pt x="45874" y="73144"/>
                  </a:lnTo>
                  <a:lnTo>
                    <a:pt x="64063" y="73144"/>
                  </a:lnTo>
                  <a:lnTo>
                    <a:pt x="67896" y="69147"/>
                  </a:lnTo>
                  <a:lnTo>
                    <a:pt x="74406" y="56448"/>
                  </a:lnTo>
                  <a:lnTo>
                    <a:pt x="76030" y="49242"/>
                  </a:lnTo>
                  <a:lnTo>
                    <a:pt x="75926" y="32776"/>
                  </a:lnTo>
                  <a:lnTo>
                    <a:pt x="74486" y="26151"/>
                  </a:lnTo>
                  <a:lnTo>
                    <a:pt x="68297" y="13635"/>
                  </a:lnTo>
                  <a:lnTo>
                    <a:pt x="64084" y="9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948380" y="5438573"/>
              <a:ext cx="769620" cy="114935"/>
            </a:xfrm>
            <a:custGeom>
              <a:avLst/>
              <a:gdLst/>
              <a:ahLst/>
              <a:cxnLst/>
              <a:rect l="l" t="t" r="r" b="b"/>
              <a:pathLst>
                <a:path w="769620" h="114935">
                  <a:moveTo>
                    <a:pt x="34411" y="114883"/>
                  </a:moveTo>
                  <a:lnTo>
                    <a:pt x="0" y="9147"/>
                  </a:lnTo>
                </a:path>
                <a:path w="769620" h="114935">
                  <a:moveTo>
                    <a:pt x="62611" y="105736"/>
                  </a:moveTo>
                  <a:lnTo>
                    <a:pt x="28199" y="0"/>
                  </a:lnTo>
                </a:path>
                <a:path w="769620" h="114935">
                  <a:moveTo>
                    <a:pt x="675969" y="49836"/>
                  </a:moveTo>
                  <a:lnTo>
                    <a:pt x="769434" y="91358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550103" y="5299502"/>
              <a:ext cx="12065" cy="109855"/>
            </a:xfrm>
            <a:custGeom>
              <a:avLst/>
              <a:gdLst/>
              <a:ahLst/>
              <a:cxnLst/>
              <a:rect l="l" t="t" r="r" b="b"/>
              <a:pathLst>
                <a:path w="12065" h="109854">
                  <a:moveTo>
                    <a:pt x="5720" y="-3431"/>
                  </a:moveTo>
                  <a:lnTo>
                    <a:pt x="5720" y="112845"/>
                  </a:lnTo>
                </a:path>
              </a:pathLst>
            </a:custGeom>
            <a:ln w="183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815391" y="5396052"/>
              <a:ext cx="189865" cy="106680"/>
            </a:xfrm>
            <a:custGeom>
              <a:avLst/>
              <a:gdLst/>
              <a:ahLst/>
              <a:cxnLst/>
              <a:rect l="l" t="t" r="r" b="b"/>
              <a:pathLst>
                <a:path w="189865" h="106679">
                  <a:moveTo>
                    <a:pt x="70243" y="55549"/>
                  </a:moveTo>
                  <a:lnTo>
                    <a:pt x="59715" y="52895"/>
                  </a:lnTo>
                  <a:lnTo>
                    <a:pt x="58343" y="59575"/>
                  </a:lnTo>
                  <a:lnTo>
                    <a:pt x="55486" y="64617"/>
                  </a:lnTo>
                  <a:lnTo>
                    <a:pt x="51485" y="68008"/>
                  </a:lnTo>
                  <a:lnTo>
                    <a:pt x="47358" y="71399"/>
                  </a:lnTo>
                  <a:lnTo>
                    <a:pt x="42329" y="73088"/>
                  </a:lnTo>
                  <a:lnTo>
                    <a:pt x="31686" y="73088"/>
                  </a:lnTo>
                  <a:lnTo>
                    <a:pt x="27114" y="71843"/>
                  </a:lnTo>
                  <a:lnTo>
                    <a:pt x="18872" y="66865"/>
                  </a:lnTo>
                  <a:lnTo>
                    <a:pt x="15786" y="63106"/>
                  </a:lnTo>
                  <a:lnTo>
                    <a:pt x="13843" y="58064"/>
                  </a:lnTo>
                  <a:lnTo>
                    <a:pt x="11785" y="53035"/>
                  </a:lnTo>
                  <a:lnTo>
                    <a:pt x="10871" y="47142"/>
                  </a:lnTo>
                  <a:lnTo>
                    <a:pt x="10871" y="35166"/>
                  </a:lnTo>
                  <a:lnTo>
                    <a:pt x="31229" y="8991"/>
                  </a:lnTo>
                  <a:lnTo>
                    <a:pt x="42557" y="8991"/>
                  </a:lnTo>
                  <a:lnTo>
                    <a:pt x="58572" y="25552"/>
                  </a:lnTo>
                  <a:lnTo>
                    <a:pt x="68872" y="23126"/>
                  </a:lnTo>
                  <a:lnTo>
                    <a:pt x="66814" y="15798"/>
                  </a:lnTo>
                  <a:lnTo>
                    <a:pt x="63030" y="10109"/>
                  </a:lnTo>
                  <a:lnTo>
                    <a:pt x="61518" y="8991"/>
                  </a:lnTo>
                  <a:lnTo>
                    <a:pt x="57543" y="6057"/>
                  </a:lnTo>
                  <a:lnTo>
                    <a:pt x="52171" y="2019"/>
                  </a:lnTo>
                  <a:lnTo>
                    <a:pt x="45415" y="0"/>
                  </a:lnTo>
                  <a:lnTo>
                    <a:pt x="30543" y="0"/>
                  </a:lnTo>
                  <a:lnTo>
                    <a:pt x="1600" y="24980"/>
                  </a:lnTo>
                  <a:lnTo>
                    <a:pt x="0" y="32181"/>
                  </a:lnTo>
                  <a:lnTo>
                    <a:pt x="0" y="48018"/>
                  </a:lnTo>
                  <a:lnTo>
                    <a:pt x="1371" y="55118"/>
                  </a:lnTo>
                  <a:lnTo>
                    <a:pt x="4229" y="61722"/>
                  </a:lnTo>
                  <a:lnTo>
                    <a:pt x="6985" y="68326"/>
                  </a:lnTo>
                  <a:lnTo>
                    <a:pt x="11099" y="73367"/>
                  </a:lnTo>
                  <a:lnTo>
                    <a:pt x="21856" y="80340"/>
                  </a:lnTo>
                  <a:lnTo>
                    <a:pt x="28829" y="82080"/>
                  </a:lnTo>
                  <a:lnTo>
                    <a:pt x="45643" y="82080"/>
                  </a:lnTo>
                  <a:lnTo>
                    <a:pt x="52628" y="79819"/>
                  </a:lnTo>
                  <a:lnTo>
                    <a:pt x="61125" y="73088"/>
                  </a:lnTo>
                  <a:lnTo>
                    <a:pt x="64058" y="70751"/>
                  </a:lnTo>
                  <a:lnTo>
                    <a:pt x="68072" y="64185"/>
                  </a:lnTo>
                  <a:lnTo>
                    <a:pt x="70243" y="55549"/>
                  </a:lnTo>
                  <a:close/>
                </a:path>
                <a:path w="189865" h="106679">
                  <a:moveTo>
                    <a:pt x="139801" y="1358"/>
                  </a:moveTo>
                  <a:lnTo>
                    <a:pt x="86144" y="1358"/>
                  </a:lnTo>
                  <a:lnTo>
                    <a:pt x="86144" y="80721"/>
                  </a:lnTo>
                  <a:lnTo>
                    <a:pt x="96672" y="80721"/>
                  </a:lnTo>
                  <a:lnTo>
                    <a:pt x="96672" y="44665"/>
                  </a:lnTo>
                  <a:lnTo>
                    <a:pt x="133959" y="44665"/>
                  </a:lnTo>
                  <a:lnTo>
                    <a:pt x="133959" y="35293"/>
                  </a:lnTo>
                  <a:lnTo>
                    <a:pt x="96672" y="35293"/>
                  </a:lnTo>
                  <a:lnTo>
                    <a:pt x="96672" y="10718"/>
                  </a:lnTo>
                  <a:lnTo>
                    <a:pt x="139801" y="10718"/>
                  </a:lnTo>
                  <a:lnTo>
                    <a:pt x="139801" y="1358"/>
                  </a:lnTo>
                  <a:close/>
                </a:path>
                <a:path w="189865" h="106679">
                  <a:moveTo>
                    <a:pt x="189445" y="83997"/>
                  </a:moveTo>
                  <a:lnTo>
                    <a:pt x="188531" y="80797"/>
                  </a:lnTo>
                  <a:lnTo>
                    <a:pt x="184645" y="75679"/>
                  </a:lnTo>
                  <a:lnTo>
                    <a:pt x="181902" y="73990"/>
                  </a:lnTo>
                  <a:lnTo>
                    <a:pt x="178346" y="73177"/>
                  </a:lnTo>
                  <a:lnTo>
                    <a:pt x="181102" y="71932"/>
                  </a:lnTo>
                  <a:lnTo>
                    <a:pt x="183159" y="70256"/>
                  </a:lnTo>
                  <a:lnTo>
                    <a:pt x="185902" y="66040"/>
                  </a:lnTo>
                  <a:lnTo>
                    <a:pt x="186588" y="63703"/>
                  </a:lnTo>
                  <a:lnTo>
                    <a:pt x="186588" y="58407"/>
                  </a:lnTo>
                  <a:lnTo>
                    <a:pt x="172402" y="45656"/>
                  </a:lnTo>
                  <a:lnTo>
                    <a:pt x="164388" y="45656"/>
                  </a:lnTo>
                  <a:lnTo>
                    <a:pt x="160502" y="47002"/>
                  </a:lnTo>
                  <a:lnTo>
                    <a:pt x="154101" y="52387"/>
                  </a:lnTo>
                  <a:lnTo>
                    <a:pt x="152044" y="56184"/>
                  </a:lnTo>
                  <a:lnTo>
                    <a:pt x="151231" y="61087"/>
                  </a:lnTo>
                  <a:lnTo>
                    <a:pt x="158559" y="62382"/>
                  </a:lnTo>
                  <a:lnTo>
                    <a:pt x="159016" y="58813"/>
                  </a:lnTo>
                  <a:lnTo>
                    <a:pt x="160274" y="56134"/>
                  </a:lnTo>
                  <a:lnTo>
                    <a:pt x="164045" y="52552"/>
                  </a:lnTo>
                  <a:lnTo>
                    <a:pt x="166458" y="51663"/>
                  </a:lnTo>
                  <a:lnTo>
                    <a:pt x="172173" y="51663"/>
                  </a:lnTo>
                  <a:lnTo>
                    <a:pt x="174459" y="52539"/>
                  </a:lnTo>
                  <a:lnTo>
                    <a:pt x="178117" y="56057"/>
                  </a:lnTo>
                  <a:lnTo>
                    <a:pt x="179031" y="58293"/>
                  </a:lnTo>
                  <a:lnTo>
                    <a:pt x="179031" y="64338"/>
                  </a:lnTo>
                  <a:lnTo>
                    <a:pt x="177774" y="66852"/>
                  </a:lnTo>
                  <a:lnTo>
                    <a:pt x="172859" y="70091"/>
                  </a:lnTo>
                  <a:lnTo>
                    <a:pt x="170002" y="70904"/>
                  </a:lnTo>
                  <a:lnTo>
                    <a:pt x="165646" y="70827"/>
                  </a:lnTo>
                  <a:lnTo>
                    <a:pt x="164846" y="77241"/>
                  </a:lnTo>
                  <a:lnTo>
                    <a:pt x="168630" y="76428"/>
                  </a:lnTo>
                  <a:lnTo>
                    <a:pt x="173431" y="76428"/>
                  </a:lnTo>
                  <a:lnTo>
                    <a:pt x="176288" y="77520"/>
                  </a:lnTo>
                  <a:lnTo>
                    <a:pt x="180644" y="81876"/>
                  </a:lnTo>
                  <a:lnTo>
                    <a:pt x="181787" y="84645"/>
                  </a:lnTo>
                  <a:lnTo>
                    <a:pt x="181787" y="91516"/>
                  </a:lnTo>
                  <a:lnTo>
                    <a:pt x="180530" y="94475"/>
                  </a:lnTo>
                  <a:lnTo>
                    <a:pt x="175831" y="99237"/>
                  </a:lnTo>
                  <a:lnTo>
                    <a:pt x="172859" y="100431"/>
                  </a:lnTo>
                  <a:lnTo>
                    <a:pt x="166573" y="100431"/>
                  </a:lnTo>
                  <a:lnTo>
                    <a:pt x="164045" y="99517"/>
                  </a:lnTo>
                  <a:lnTo>
                    <a:pt x="160045" y="95859"/>
                  </a:lnTo>
                  <a:lnTo>
                    <a:pt x="158559" y="92875"/>
                  </a:lnTo>
                  <a:lnTo>
                    <a:pt x="157759" y="88734"/>
                  </a:lnTo>
                  <a:lnTo>
                    <a:pt x="150431" y="89700"/>
                  </a:lnTo>
                  <a:lnTo>
                    <a:pt x="150888" y="94653"/>
                  </a:lnTo>
                  <a:lnTo>
                    <a:pt x="152958" y="98691"/>
                  </a:lnTo>
                  <a:lnTo>
                    <a:pt x="159816" y="104927"/>
                  </a:lnTo>
                  <a:lnTo>
                    <a:pt x="164160" y="106476"/>
                  </a:lnTo>
                  <a:lnTo>
                    <a:pt x="175260" y="106476"/>
                  </a:lnTo>
                  <a:lnTo>
                    <a:pt x="179946" y="104673"/>
                  </a:lnTo>
                  <a:lnTo>
                    <a:pt x="187617" y="97447"/>
                  </a:lnTo>
                  <a:lnTo>
                    <a:pt x="189445" y="93040"/>
                  </a:lnTo>
                  <a:lnTo>
                    <a:pt x="189445" y="83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550103" y="4942633"/>
              <a:ext cx="417195" cy="751205"/>
            </a:xfrm>
            <a:custGeom>
              <a:avLst/>
              <a:gdLst/>
              <a:ahLst/>
              <a:cxnLst/>
              <a:rect l="l" t="t" r="r" b="b"/>
              <a:pathLst>
                <a:path w="417195" h="751204">
                  <a:moveTo>
                    <a:pt x="239325" y="514908"/>
                  </a:moveTo>
                  <a:lnTo>
                    <a:pt x="258773" y="541619"/>
                  </a:lnTo>
                </a:path>
                <a:path w="417195" h="751204">
                  <a:moveTo>
                    <a:pt x="215301" y="540032"/>
                  </a:moveTo>
                  <a:lnTo>
                    <a:pt x="227428" y="556659"/>
                  </a:lnTo>
                </a:path>
                <a:path w="417195" h="751204">
                  <a:moveTo>
                    <a:pt x="191277" y="565144"/>
                  </a:moveTo>
                  <a:lnTo>
                    <a:pt x="196082" y="571699"/>
                  </a:lnTo>
                </a:path>
                <a:path w="417195" h="751204">
                  <a:moveTo>
                    <a:pt x="167711" y="587299"/>
                  </a:moveTo>
                  <a:lnTo>
                    <a:pt x="184871" y="750842"/>
                  </a:lnTo>
                </a:path>
                <a:path w="417195" h="751204">
                  <a:moveTo>
                    <a:pt x="0" y="356869"/>
                  </a:moveTo>
                  <a:lnTo>
                    <a:pt x="133276" y="260212"/>
                  </a:lnTo>
                </a:path>
                <a:path w="417195" h="751204">
                  <a:moveTo>
                    <a:pt x="133276" y="260212"/>
                  </a:moveTo>
                  <a:lnTo>
                    <a:pt x="283713" y="327098"/>
                  </a:lnTo>
                </a:path>
                <a:path w="417195" h="751204">
                  <a:moveTo>
                    <a:pt x="160961" y="240113"/>
                  </a:moveTo>
                  <a:lnTo>
                    <a:pt x="280166" y="293101"/>
                  </a:lnTo>
                </a:path>
                <a:path w="417195" h="751204">
                  <a:moveTo>
                    <a:pt x="283713" y="327098"/>
                  </a:moveTo>
                  <a:lnTo>
                    <a:pt x="416989" y="230429"/>
                  </a:lnTo>
                </a:path>
                <a:path w="417195" h="751204">
                  <a:moveTo>
                    <a:pt x="416989" y="230429"/>
                  </a:moveTo>
                  <a:lnTo>
                    <a:pt x="399829" y="66920"/>
                  </a:lnTo>
                </a:path>
                <a:path w="417195" h="751204">
                  <a:moveTo>
                    <a:pt x="385758" y="216531"/>
                  </a:moveTo>
                  <a:lnTo>
                    <a:pt x="372030" y="87019"/>
                  </a:lnTo>
                </a:path>
                <a:path w="417195" h="751204">
                  <a:moveTo>
                    <a:pt x="399829" y="66920"/>
                  </a:moveTo>
                  <a:lnTo>
                    <a:pt x="249278" y="0"/>
                  </a:lnTo>
                </a:path>
                <a:path w="417195" h="751204">
                  <a:moveTo>
                    <a:pt x="249278" y="0"/>
                  </a:moveTo>
                  <a:lnTo>
                    <a:pt x="116001" y="96611"/>
                  </a:lnTo>
                </a:path>
                <a:path w="417195" h="751204">
                  <a:moveTo>
                    <a:pt x="252824" y="34031"/>
                  </a:moveTo>
                  <a:lnTo>
                    <a:pt x="147347" y="110544"/>
                  </a:lnTo>
                </a:path>
                <a:path w="417195" h="751204">
                  <a:moveTo>
                    <a:pt x="116001" y="96611"/>
                  </a:moveTo>
                  <a:lnTo>
                    <a:pt x="133276" y="260212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057355" y="4876968"/>
              <a:ext cx="53975" cy="79375"/>
            </a:xfrm>
            <a:custGeom>
              <a:avLst/>
              <a:gdLst/>
              <a:ahLst/>
              <a:cxnLst/>
              <a:rect l="l" t="t" r="r" b="b"/>
              <a:pathLst>
                <a:path w="53975" h="79375">
                  <a:moveTo>
                    <a:pt x="53653" y="0"/>
                  </a:moveTo>
                  <a:lnTo>
                    <a:pt x="0" y="0"/>
                  </a:lnTo>
                  <a:lnTo>
                    <a:pt x="0" y="79367"/>
                  </a:lnTo>
                  <a:lnTo>
                    <a:pt x="10524" y="79367"/>
                  </a:lnTo>
                  <a:lnTo>
                    <a:pt x="10524" y="43395"/>
                  </a:lnTo>
                  <a:lnTo>
                    <a:pt x="47819" y="43395"/>
                  </a:lnTo>
                  <a:lnTo>
                    <a:pt x="47819" y="33916"/>
                  </a:lnTo>
                  <a:lnTo>
                    <a:pt x="10524" y="33916"/>
                  </a:lnTo>
                  <a:lnTo>
                    <a:pt x="10524" y="9364"/>
                  </a:lnTo>
                  <a:lnTo>
                    <a:pt x="53653" y="9364"/>
                  </a:lnTo>
                  <a:lnTo>
                    <a:pt x="536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949933" y="4951654"/>
              <a:ext cx="80010" cy="58419"/>
            </a:xfrm>
            <a:custGeom>
              <a:avLst/>
              <a:gdLst/>
              <a:ahLst/>
              <a:cxnLst/>
              <a:rect l="l" t="t" r="r" b="b"/>
              <a:pathLst>
                <a:path w="80009" h="58420">
                  <a:moveTo>
                    <a:pt x="0" y="57898"/>
                  </a:moveTo>
                  <a:lnTo>
                    <a:pt x="79737" y="0"/>
                  </a:lnTo>
                </a:path>
              </a:pathLst>
            </a:custGeom>
            <a:ln w="68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5363717" y="4845811"/>
            <a:ext cx="10655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CBP/</a:t>
            </a:r>
            <a:r>
              <a:rPr dirty="0" sz="1800" spc="-15">
                <a:latin typeface="Arial"/>
                <a:cs typeface="Arial"/>
              </a:rPr>
              <a:t>p</a:t>
            </a:r>
            <a:r>
              <a:rPr dirty="0" sz="1800" spc="-5">
                <a:latin typeface="Arial"/>
                <a:cs typeface="Arial"/>
              </a:rPr>
              <a:t>3</a:t>
            </a:r>
            <a:r>
              <a:rPr dirty="0" sz="1800" spc="-15">
                <a:latin typeface="Arial"/>
                <a:cs typeface="Arial"/>
              </a:rPr>
              <a:t>0</a:t>
            </a:r>
            <a:r>
              <a:rPr dirty="0" sz="1800" spc="-5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548627" y="4619086"/>
            <a:ext cx="2070100" cy="844550"/>
            <a:chOff x="2548627" y="4619086"/>
            <a:chExt cx="2070100" cy="844550"/>
          </a:xfrm>
        </p:grpSpPr>
        <p:sp>
          <p:nvSpPr>
            <p:cNvPr id="57" name="object 57"/>
            <p:cNvSpPr/>
            <p:nvPr/>
          </p:nvSpPr>
          <p:spPr>
            <a:xfrm>
              <a:off x="2734980" y="4666238"/>
              <a:ext cx="289560" cy="332740"/>
            </a:xfrm>
            <a:custGeom>
              <a:avLst/>
              <a:gdLst/>
              <a:ahLst/>
              <a:cxnLst/>
              <a:rect l="l" t="t" r="r" b="b"/>
              <a:pathLst>
                <a:path w="289560" h="332739">
                  <a:moveTo>
                    <a:pt x="0" y="249210"/>
                  </a:moveTo>
                  <a:lnTo>
                    <a:pt x="0" y="83070"/>
                  </a:lnTo>
                </a:path>
                <a:path w="289560" h="332739">
                  <a:moveTo>
                    <a:pt x="30055" y="231944"/>
                  </a:moveTo>
                  <a:lnTo>
                    <a:pt x="30055" y="100336"/>
                  </a:lnTo>
                </a:path>
                <a:path w="289560" h="332739">
                  <a:moveTo>
                    <a:pt x="0" y="83070"/>
                  </a:moveTo>
                  <a:lnTo>
                    <a:pt x="144582" y="0"/>
                  </a:lnTo>
                </a:path>
                <a:path w="289560" h="332739">
                  <a:moveTo>
                    <a:pt x="144582" y="0"/>
                  </a:moveTo>
                  <a:lnTo>
                    <a:pt x="289152" y="83070"/>
                  </a:lnTo>
                </a:path>
                <a:path w="289560" h="332739">
                  <a:moveTo>
                    <a:pt x="144582" y="34532"/>
                  </a:moveTo>
                  <a:lnTo>
                    <a:pt x="259109" y="100336"/>
                  </a:lnTo>
                </a:path>
                <a:path w="289560" h="332739">
                  <a:moveTo>
                    <a:pt x="289152" y="83070"/>
                  </a:moveTo>
                  <a:lnTo>
                    <a:pt x="289152" y="249210"/>
                  </a:lnTo>
                </a:path>
                <a:path w="289560" h="332739">
                  <a:moveTo>
                    <a:pt x="289152" y="249210"/>
                  </a:moveTo>
                  <a:lnTo>
                    <a:pt x="144582" y="332281"/>
                  </a:lnTo>
                </a:path>
                <a:path w="289560" h="332739">
                  <a:moveTo>
                    <a:pt x="259109" y="231944"/>
                  </a:moveTo>
                  <a:lnTo>
                    <a:pt x="144582" y="297748"/>
                  </a:lnTo>
                </a:path>
                <a:path w="289560" h="332739">
                  <a:moveTo>
                    <a:pt x="144582" y="332281"/>
                  </a:moveTo>
                  <a:lnTo>
                    <a:pt x="0" y="249210"/>
                  </a:lnTo>
                </a:path>
              </a:pathLst>
            </a:custGeom>
            <a:ln w="7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843344" y="5125102"/>
              <a:ext cx="219816" cy="1147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879563" y="4998519"/>
              <a:ext cx="0" cy="106045"/>
            </a:xfrm>
            <a:custGeom>
              <a:avLst/>
              <a:gdLst/>
              <a:ahLst/>
              <a:cxnLst/>
              <a:rect l="l" t="t" r="r" b="b"/>
              <a:pathLst>
                <a:path w="0" h="106045">
                  <a:moveTo>
                    <a:pt x="0" y="0"/>
                  </a:moveTo>
                  <a:lnTo>
                    <a:pt x="0" y="105903"/>
                  </a:lnTo>
                </a:path>
              </a:pathLst>
            </a:custGeom>
            <a:ln w="7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132497" y="4958961"/>
              <a:ext cx="69463" cy="1918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024133" y="4915449"/>
              <a:ext cx="434340" cy="83185"/>
            </a:xfrm>
            <a:custGeom>
              <a:avLst/>
              <a:gdLst/>
              <a:ahLst/>
              <a:cxnLst/>
              <a:rect l="l" t="t" r="r" b="b"/>
              <a:pathLst>
                <a:path w="434339" h="83185">
                  <a:moveTo>
                    <a:pt x="0" y="0"/>
                  </a:moveTo>
                  <a:lnTo>
                    <a:pt x="82269" y="47265"/>
                  </a:lnTo>
                </a:path>
                <a:path w="434339" h="83185">
                  <a:moveTo>
                    <a:pt x="205756" y="47920"/>
                  </a:moveTo>
                  <a:lnTo>
                    <a:pt x="289152" y="0"/>
                  </a:lnTo>
                </a:path>
                <a:path w="434339" h="83185">
                  <a:moveTo>
                    <a:pt x="289152" y="0"/>
                  </a:moveTo>
                  <a:lnTo>
                    <a:pt x="433735" y="83070"/>
                  </a:lnTo>
                </a:path>
              </a:pathLst>
            </a:custGeom>
            <a:ln w="7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69894" y="4708201"/>
              <a:ext cx="84063" cy="905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298264" y="4819356"/>
              <a:ext cx="593725" cy="428625"/>
            </a:xfrm>
            <a:custGeom>
              <a:avLst/>
              <a:gdLst/>
              <a:ahLst/>
              <a:cxnLst/>
              <a:rect l="l" t="t" r="r" b="b"/>
              <a:pathLst>
                <a:path w="593725" h="428625">
                  <a:moveTo>
                    <a:pt x="0" y="104732"/>
                  </a:moveTo>
                  <a:lnTo>
                    <a:pt x="0" y="0"/>
                  </a:lnTo>
                </a:path>
                <a:path w="593725" h="428625">
                  <a:moveTo>
                    <a:pt x="30055" y="104732"/>
                  </a:moveTo>
                  <a:lnTo>
                    <a:pt x="30055" y="0"/>
                  </a:lnTo>
                </a:path>
                <a:path w="593725" h="428625">
                  <a:moveTo>
                    <a:pt x="159604" y="179162"/>
                  </a:moveTo>
                  <a:lnTo>
                    <a:pt x="304174" y="96092"/>
                  </a:lnTo>
                </a:path>
                <a:path w="593725" h="428625">
                  <a:moveTo>
                    <a:pt x="189646" y="196429"/>
                  </a:moveTo>
                  <a:lnTo>
                    <a:pt x="304174" y="130625"/>
                  </a:lnTo>
                </a:path>
                <a:path w="593725" h="428625">
                  <a:moveTo>
                    <a:pt x="304174" y="96092"/>
                  </a:moveTo>
                  <a:lnTo>
                    <a:pt x="448756" y="179162"/>
                  </a:lnTo>
                </a:path>
                <a:path w="593725" h="428625">
                  <a:moveTo>
                    <a:pt x="448756" y="179162"/>
                  </a:moveTo>
                  <a:lnTo>
                    <a:pt x="448756" y="345303"/>
                  </a:lnTo>
                </a:path>
                <a:path w="593725" h="428625">
                  <a:moveTo>
                    <a:pt x="418701" y="196429"/>
                  </a:moveTo>
                  <a:lnTo>
                    <a:pt x="418701" y="328036"/>
                  </a:lnTo>
                </a:path>
                <a:path w="593725" h="428625">
                  <a:moveTo>
                    <a:pt x="448756" y="345303"/>
                  </a:moveTo>
                  <a:lnTo>
                    <a:pt x="304174" y="428373"/>
                  </a:lnTo>
                </a:path>
                <a:path w="593725" h="428625">
                  <a:moveTo>
                    <a:pt x="304174" y="428373"/>
                  </a:moveTo>
                  <a:lnTo>
                    <a:pt x="159604" y="345303"/>
                  </a:lnTo>
                </a:path>
                <a:path w="593725" h="428625">
                  <a:moveTo>
                    <a:pt x="304174" y="393840"/>
                  </a:moveTo>
                  <a:lnTo>
                    <a:pt x="189647" y="328036"/>
                  </a:lnTo>
                </a:path>
                <a:path w="593725" h="428625">
                  <a:moveTo>
                    <a:pt x="159604" y="345303"/>
                  </a:moveTo>
                  <a:lnTo>
                    <a:pt x="159604" y="179162"/>
                  </a:lnTo>
                </a:path>
                <a:path w="593725" h="428625">
                  <a:moveTo>
                    <a:pt x="448756" y="345303"/>
                  </a:moveTo>
                  <a:lnTo>
                    <a:pt x="593314" y="428373"/>
                  </a:lnTo>
                </a:path>
              </a:pathLst>
            </a:custGeom>
            <a:ln w="7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48212" y="5372762"/>
              <a:ext cx="84114" cy="9057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876519" y="5239103"/>
              <a:ext cx="30480" cy="112395"/>
            </a:xfrm>
            <a:custGeom>
              <a:avLst/>
              <a:gdLst/>
              <a:ahLst/>
              <a:cxnLst/>
              <a:rect l="l" t="t" r="r" b="b"/>
              <a:pathLst>
                <a:path w="30479" h="112395">
                  <a:moveTo>
                    <a:pt x="30118" y="0"/>
                  </a:moveTo>
                  <a:lnTo>
                    <a:pt x="30118" y="112326"/>
                  </a:lnTo>
                </a:path>
                <a:path w="30479" h="112395">
                  <a:moveTo>
                    <a:pt x="0" y="0"/>
                  </a:moveTo>
                  <a:lnTo>
                    <a:pt x="0" y="112326"/>
                  </a:lnTo>
                </a:path>
              </a:pathLst>
            </a:custGeom>
            <a:ln w="7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999904" y="5020785"/>
              <a:ext cx="69475" cy="19184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891578" y="4998519"/>
              <a:ext cx="464184" cy="249554"/>
            </a:xfrm>
            <a:custGeom>
              <a:avLst/>
              <a:gdLst/>
              <a:ahLst/>
              <a:cxnLst/>
              <a:rect l="l" t="t" r="r" b="b"/>
              <a:pathLst>
                <a:path w="464185" h="249554">
                  <a:moveTo>
                    <a:pt x="0" y="249210"/>
                  </a:moveTo>
                  <a:lnTo>
                    <a:pt x="79093" y="203796"/>
                  </a:lnTo>
                </a:path>
                <a:path w="464185" h="249554">
                  <a:moveTo>
                    <a:pt x="209059" y="203141"/>
                  </a:moveTo>
                  <a:lnTo>
                    <a:pt x="289165" y="249210"/>
                  </a:lnTo>
                </a:path>
                <a:path w="464185" h="249554">
                  <a:moveTo>
                    <a:pt x="289165" y="249210"/>
                  </a:moveTo>
                  <a:lnTo>
                    <a:pt x="433684" y="166140"/>
                  </a:lnTo>
                </a:path>
                <a:path w="464185" h="249554">
                  <a:moveTo>
                    <a:pt x="433684" y="166140"/>
                  </a:moveTo>
                  <a:lnTo>
                    <a:pt x="433684" y="0"/>
                  </a:lnTo>
                </a:path>
                <a:path w="464185" h="249554">
                  <a:moveTo>
                    <a:pt x="463803" y="148874"/>
                  </a:moveTo>
                  <a:lnTo>
                    <a:pt x="463803" y="17266"/>
                  </a:lnTo>
                </a:path>
              </a:pathLst>
            </a:custGeom>
            <a:ln w="7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433716" y="4875903"/>
              <a:ext cx="69850" cy="87630"/>
            </a:xfrm>
            <a:custGeom>
              <a:avLst/>
              <a:gdLst/>
              <a:ahLst/>
              <a:cxnLst/>
              <a:rect l="l" t="t" r="r" b="b"/>
              <a:pathLst>
                <a:path w="69850" h="87629">
                  <a:moveTo>
                    <a:pt x="69222" y="0"/>
                  </a:moveTo>
                  <a:lnTo>
                    <a:pt x="58086" y="0"/>
                  </a:lnTo>
                  <a:lnTo>
                    <a:pt x="58086" y="68713"/>
                  </a:lnTo>
                  <a:lnTo>
                    <a:pt x="11895" y="0"/>
                  </a:lnTo>
                  <a:lnTo>
                    <a:pt x="0" y="0"/>
                  </a:lnTo>
                  <a:lnTo>
                    <a:pt x="0" y="87515"/>
                  </a:lnTo>
                  <a:lnTo>
                    <a:pt x="11136" y="87515"/>
                  </a:lnTo>
                  <a:lnTo>
                    <a:pt x="11136" y="18739"/>
                  </a:lnTo>
                  <a:lnTo>
                    <a:pt x="57326" y="87515"/>
                  </a:lnTo>
                  <a:lnTo>
                    <a:pt x="69222" y="87515"/>
                  </a:lnTo>
                  <a:lnTo>
                    <a:pt x="69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325263" y="4952463"/>
              <a:ext cx="289560" cy="295275"/>
            </a:xfrm>
            <a:custGeom>
              <a:avLst/>
              <a:gdLst/>
              <a:ahLst/>
              <a:cxnLst/>
              <a:rect l="l" t="t" r="r" b="b"/>
              <a:pathLst>
                <a:path w="289560" h="295275">
                  <a:moveTo>
                    <a:pt x="0" y="46056"/>
                  </a:moveTo>
                  <a:lnTo>
                    <a:pt x="79093" y="654"/>
                  </a:lnTo>
                </a:path>
                <a:path w="289560" h="295275">
                  <a:moveTo>
                    <a:pt x="209059" y="0"/>
                  </a:moveTo>
                  <a:lnTo>
                    <a:pt x="289165" y="46056"/>
                  </a:lnTo>
                </a:path>
                <a:path w="289560" h="295275">
                  <a:moveTo>
                    <a:pt x="194000" y="25905"/>
                  </a:moveTo>
                  <a:lnTo>
                    <a:pt x="259173" y="63322"/>
                  </a:lnTo>
                </a:path>
                <a:path w="289560" h="295275">
                  <a:moveTo>
                    <a:pt x="289165" y="46056"/>
                  </a:moveTo>
                  <a:lnTo>
                    <a:pt x="289165" y="212196"/>
                  </a:lnTo>
                </a:path>
                <a:path w="289560" h="295275">
                  <a:moveTo>
                    <a:pt x="289165" y="212196"/>
                  </a:moveTo>
                  <a:lnTo>
                    <a:pt x="144646" y="295267"/>
                  </a:lnTo>
                </a:path>
                <a:path w="289560" h="295275">
                  <a:moveTo>
                    <a:pt x="259173" y="194930"/>
                  </a:moveTo>
                  <a:lnTo>
                    <a:pt x="144646" y="260734"/>
                  </a:lnTo>
                </a:path>
                <a:path w="289560" h="295275">
                  <a:moveTo>
                    <a:pt x="144646" y="295267"/>
                  </a:moveTo>
                  <a:lnTo>
                    <a:pt x="0" y="212196"/>
                  </a:lnTo>
                </a:path>
              </a:pathLst>
            </a:custGeom>
            <a:ln w="7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548627" y="4619086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89" h="87629">
                  <a:moveTo>
                    <a:pt x="59332" y="0"/>
                  </a:moveTo>
                  <a:lnTo>
                    <a:pt x="0" y="0"/>
                  </a:lnTo>
                  <a:lnTo>
                    <a:pt x="0" y="87515"/>
                  </a:lnTo>
                  <a:lnTo>
                    <a:pt x="11638" y="87515"/>
                  </a:lnTo>
                  <a:lnTo>
                    <a:pt x="11638" y="47756"/>
                  </a:lnTo>
                  <a:lnTo>
                    <a:pt x="52912" y="47756"/>
                  </a:lnTo>
                  <a:lnTo>
                    <a:pt x="52912" y="37429"/>
                  </a:lnTo>
                  <a:lnTo>
                    <a:pt x="11638" y="37429"/>
                  </a:lnTo>
                  <a:lnTo>
                    <a:pt x="11638" y="10327"/>
                  </a:lnTo>
                  <a:lnTo>
                    <a:pt x="59332" y="10327"/>
                  </a:lnTo>
                  <a:lnTo>
                    <a:pt x="593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617188" y="4681628"/>
              <a:ext cx="118110" cy="67945"/>
            </a:xfrm>
            <a:custGeom>
              <a:avLst/>
              <a:gdLst/>
              <a:ahLst/>
              <a:cxnLst/>
              <a:rect l="l" t="t" r="r" b="b"/>
              <a:pathLst>
                <a:path w="118110" h="67945">
                  <a:moveTo>
                    <a:pt x="117792" y="67680"/>
                  </a:moveTo>
                  <a:lnTo>
                    <a:pt x="0" y="0"/>
                  </a:lnTo>
                </a:path>
              </a:pathLst>
            </a:custGeom>
            <a:ln w="7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3176397" y="4315459"/>
            <a:ext cx="1179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-15">
                <a:latin typeface="Arial"/>
                <a:cs typeface="Arial"/>
              </a:rPr>
              <a:t>D</a:t>
            </a:r>
            <a:r>
              <a:rPr dirty="0" sz="1800" spc="-5">
                <a:latin typeface="Arial"/>
                <a:cs typeface="Arial"/>
              </a:rPr>
              <a:t>AC</a:t>
            </a:r>
            <a:r>
              <a:rPr dirty="0" sz="1800" spc="-15">
                <a:latin typeface="Arial"/>
                <a:cs typeface="Arial"/>
              </a:rPr>
              <a:t>1</a:t>
            </a:r>
            <a:r>
              <a:rPr dirty="0" sz="1800">
                <a:latin typeface="Arial"/>
                <a:cs typeface="Arial"/>
              </a:rPr>
              <a:t>/2/3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791671" y="4648083"/>
            <a:ext cx="3581400" cy="1722755"/>
            <a:chOff x="7791671" y="4648083"/>
            <a:chExt cx="3581400" cy="1722755"/>
          </a:xfrm>
        </p:grpSpPr>
        <p:sp>
          <p:nvSpPr>
            <p:cNvPr id="74" name="object 74"/>
            <p:cNvSpPr/>
            <p:nvPr/>
          </p:nvSpPr>
          <p:spPr>
            <a:xfrm>
              <a:off x="8085183" y="4845910"/>
              <a:ext cx="82024" cy="8851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791671" y="4648083"/>
              <a:ext cx="3580789" cy="172249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8771001" y="4315459"/>
            <a:ext cx="1129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SMAR</a:t>
            </a:r>
            <a:r>
              <a:rPr dirty="0" sz="1800" spc="-15">
                <a:latin typeface="Arial"/>
                <a:cs typeface="Arial"/>
              </a:rPr>
              <a:t>C</a:t>
            </a:r>
            <a:r>
              <a:rPr dirty="0" sz="1800" spc="-5">
                <a:latin typeface="Arial"/>
                <a:cs typeface="Arial"/>
              </a:rPr>
              <a:t>A4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229" y="3603207"/>
            <a:ext cx="3253426" cy="3147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1150" y="3803567"/>
            <a:ext cx="3753649" cy="2761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6095" y="2414143"/>
            <a:ext cx="289496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4445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Chemical Biology  </a:t>
            </a:r>
            <a:r>
              <a:rPr dirty="0" sz="2000" spc="-5">
                <a:latin typeface="Arial"/>
                <a:cs typeface="Arial"/>
              </a:rPr>
              <a:t>Transcription </a:t>
            </a:r>
            <a:r>
              <a:rPr dirty="0" sz="2000">
                <a:latin typeface="Arial"/>
                <a:cs typeface="Arial"/>
              </a:rPr>
              <a:t>Factors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  Epigenetic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Regulators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514" y="2419604"/>
            <a:ext cx="2467610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3D </a:t>
            </a:r>
            <a:r>
              <a:rPr dirty="0" sz="2000" spc="-5" b="1">
                <a:latin typeface="Arial"/>
                <a:cs typeface="Arial"/>
              </a:rPr>
              <a:t>Systems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Biology  </a:t>
            </a:r>
            <a:r>
              <a:rPr dirty="0" sz="2000" spc="-5">
                <a:latin typeface="Arial"/>
                <a:cs typeface="Arial"/>
              </a:rPr>
              <a:t>Transcriptional  </a:t>
            </a:r>
            <a:r>
              <a:rPr dirty="0" sz="2000">
                <a:latin typeface="Arial"/>
                <a:cs typeface="Arial"/>
              </a:rPr>
              <a:t>Condensates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46235" y="4123944"/>
            <a:ext cx="2966085" cy="2228215"/>
            <a:chOff x="8746235" y="4123944"/>
            <a:chExt cx="2966085" cy="2228215"/>
          </a:xfrm>
        </p:grpSpPr>
        <p:sp>
          <p:nvSpPr>
            <p:cNvPr id="7" name="object 7"/>
            <p:cNvSpPr/>
            <p:nvPr/>
          </p:nvSpPr>
          <p:spPr>
            <a:xfrm>
              <a:off x="8746235" y="4123944"/>
              <a:ext cx="2965704" cy="22280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024871" y="5716524"/>
              <a:ext cx="931164" cy="6004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391270" y="2414143"/>
            <a:ext cx="3473450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254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0000"/>
                </a:solidFill>
              </a:rPr>
              <a:t>Cancer Biology and</a:t>
            </a:r>
            <a:r>
              <a:rPr dirty="0" sz="2000" spc="-10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Therapy  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Childhood Sarcomas,</a:t>
            </a:r>
            <a:r>
              <a:rPr dirty="0" sz="2000" spc="-10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Prostate  </a:t>
            </a:r>
            <a:r>
              <a:rPr dirty="0" sz="2000" spc="-15" b="0">
                <a:solidFill>
                  <a:srgbClr val="000000"/>
                </a:solidFill>
                <a:latin typeface="Arial"/>
                <a:cs typeface="Arial"/>
              </a:rPr>
              <a:t>Cancer, 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many</a:t>
            </a:r>
            <a:r>
              <a:rPr dirty="0" sz="2000" spc="-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others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00408" y="94518"/>
            <a:ext cx="5369021" cy="2110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7532" y="2981648"/>
            <a:ext cx="6270088" cy="3712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0626" y="1398872"/>
            <a:ext cx="2697485" cy="5256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67043" y="119874"/>
            <a:ext cx="6883514" cy="2676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52652" y="191515"/>
            <a:ext cx="24866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16 </a:t>
            </a:r>
            <a:r>
              <a:rPr dirty="0" sz="1800">
                <a:latin typeface="Arial"/>
                <a:cs typeface="Arial"/>
              </a:rPr>
              <a:t>top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PAX3-FOXO1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bound Super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Enhancers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00529" y="851661"/>
            <a:ext cx="302260" cy="438150"/>
            <a:chOff x="1700529" y="851661"/>
            <a:chExt cx="302260" cy="438150"/>
          </a:xfrm>
        </p:grpSpPr>
        <p:sp>
          <p:nvSpPr>
            <p:cNvPr id="7" name="object 7"/>
            <p:cNvSpPr/>
            <p:nvPr/>
          </p:nvSpPr>
          <p:spPr>
            <a:xfrm>
              <a:off x="1706879" y="858011"/>
              <a:ext cx="289560" cy="425450"/>
            </a:xfrm>
            <a:custGeom>
              <a:avLst/>
              <a:gdLst/>
              <a:ahLst/>
              <a:cxnLst/>
              <a:rect l="l" t="t" r="r" b="b"/>
              <a:pathLst>
                <a:path w="289560" h="425450">
                  <a:moveTo>
                    <a:pt x="217169" y="0"/>
                  </a:moveTo>
                  <a:lnTo>
                    <a:pt x="72389" y="0"/>
                  </a:lnTo>
                  <a:lnTo>
                    <a:pt x="72389" y="209296"/>
                  </a:lnTo>
                  <a:lnTo>
                    <a:pt x="0" y="209296"/>
                  </a:lnTo>
                  <a:lnTo>
                    <a:pt x="144780" y="425196"/>
                  </a:lnTo>
                  <a:lnTo>
                    <a:pt x="289559" y="209296"/>
                  </a:lnTo>
                  <a:lnTo>
                    <a:pt x="217169" y="209296"/>
                  </a:lnTo>
                  <a:lnTo>
                    <a:pt x="21716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6879" y="858011"/>
              <a:ext cx="289560" cy="425450"/>
            </a:xfrm>
            <a:custGeom>
              <a:avLst/>
              <a:gdLst/>
              <a:ahLst/>
              <a:cxnLst/>
              <a:rect l="l" t="t" r="r" b="b"/>
              <a:pathLst>
                <a:path w="289560" h="425450">
                  <a:moveTo>
                    <a:pt x="0" y="209296"/>
                  </a:moveTo>
                  <a:lnTo>
                    <a:pt x="72389" y="209296"/>
                  </a:lnTo>
                  <a:lnTo>
                    <a:pt x="72389" y="0"/>
                  </a:lnTo>
                  <a:lnTo>
                    <a:pt x="217169" y="0"/>
                  </a:lnTo>
                  <a:lnTo>
                    <a:pt x="217169" y="209296"/>
                  </a:lnTo>
                  <a:lnTo>
                    <a:pt x="289559" y="209296"/>
                  </a:lnTo>
                  <a:lnTo>
                    <a:pt x="144780" y="425196"/>
                  </a:lnTo>
                  <a:lnTo>
                    <a:pt x="0" y="2092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38997" y="1204682"/>
            <a:ext cx="3498779" cy="4038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408" y="1341312"/>
            <a:ext cx="4169541" cy="5282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9995" y="173736"/>
            <a:ext cx="1196340" cy="1007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74392" y="173736"/>
            <a:ext cx="1939472" cy="922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94738" y="470153"/>
            <a:ext cx="2095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7E7E7E"/>
                </a:solidFill>
                <a:latin typeface="Arial"/>
                <a:cs typeface="Arial"/>
              </a:rPr>
              <a:t>&amp;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26805" y="97535"/>
            <a:ext cx="3012440" cy="949325"/>
            <a:chOff x="7826805" y="97535"/>
            <a:chExt cx="3012440" cy="949325"/>
          </a:xfrm>
        </p:grpSpPr>
        <p:sp>
          <p:nvSpPr>
            <p:cNvPr id="8" name="object 8"/>
            <p:cNvSpPr/>
            <p:nvPr/>
          </p:nvSpPr>
          <p:spPr>
            <a:xfrm>
              <a:off x="9301761" y="97535"/>
              <a:ext cx="1537148" cy="9221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826805" y="126491"/>
              <a:ext cx="1442161" cy="919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5175061" y="1821451"/>
            <a:ext cx="1624015" cy="2506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10399" y="5349360"/>
            <a:ext cx="5177394" cy="1242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21705" cy="1653539"/>
          </a:xfrm>
          <a:custGeom>
            <a:avLst/>
            <a:gdLst/>
            <a:ahLst/>
            <a:cxnLst/>
            <a:rect l="l" t="t" r="r" b="b"/>
            <a:pathLst>
              <a:path w="6021705" h="1653539">
                <a:moveTo>
                  <a:pt x="0" y="1653539"/>
                </a:moveTo>
                <a:lnTo>
                  <a:pt x="6021324" y="1653539"/>
                </a:lnTo>
                <a:lnTo>
                  <a:pt x="6021324" y="0"/>
                </a:lnTo>
                <a:lnTo>
                  <a:pt x="0" y="0"/>
                </a:lnTo>
                <a:lnTo>
                  <a:pt x="0" y="1653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764" y="61671"/>
            <a:ext cx="4700905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87680" marR="5080" indent="-475615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solidFill>
                  <a:srgbClr val="FF0000"/>
                </a:solidFill>
              </a:rPr>
              <a:t>Drugging </a:t>
            </a:r>
            <a:r>
              <a:rPr dirty="0" sz="4800"/>
              <a:t>CR</a:t>
            </a:r>
            <a:r>
              <a:rPr dirty="0" sz="4800" spc="-20"/>
              <a:t> </a:t>
            </a:r>
            <a:r>
              <a:rPr dirty="0" sz="4800" spc="-10"/>
              <a:t>TF  </a:t>
            </a:r>
            <a:r>
              <a:rPr dirty="0" sz="4800" spc="-5"/>
              <a:t>transcription</a:t>
            </a:r>
            <a:endParaRPr sz="4800"/>
          </a:p>
        </p:txBody>
      </p:sp>
      <p:grpSp>
        <p:nvGrpSpPr>
          <p:cNvPr id="4" name="object 4"/>
          <p:cNvGrpSpPr/>
          <p:nvPr/>
        </p:nvGrpSpPr>
        <p:grpSpPr>
          <a:xfrm>
            <a:off x="284988" y="1647189"/>
            <a:ext cx="11760200" cy="3905250"/>
            <a:chOff x="284988" y="1647189"/>
            <a:chExt cx="11760200" cy="3905250"/>
          </a:xfrm>
        </p:grpSpPr>
        <p:sp>
          <p:nvSpPr>
            <p:cNvPr id="5" name="object 5"/>
            <p:cNvSpPr/>
            <p:nvPr/>
          </p:nvSpPr>
          <p:spPr>
            <a:xfrm>
              <a:off x="5544265" y="1755126"/>
              <a:ext cx="6500433" cy="37968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09259" y="1653539"/>
              <a:ext cx="1399540" cy="1438910"/>
            </a:xfrm>
            <a:custGeom>
              <a:avLst/>
              <a:gdLst/>
              <a:ahLst/>
              <a:cxnLst/>
              <a:rect l="l" t="t" r="r" b="b"/>
              <a:pathLst>
                <a:path w="1399540" h="1438910">
                  <a:moveTo>
                    <a:pt x="1399032" y="0"/>
                  </a:moveTo>
                  <a:lnTo>
                    <a:pt x="0" y="0"/>
                  </a:lnTo>
                  <a:lnTo>
                    <a:pt x="0" y="1438655"/>
                  </a:lnTo>
                  <a:lnTo>
                    <a:pt x="1399032" y="1438655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09259" y="1653539"/>
              <a:ext cx="1399540" cy="1438910"/>
            </a:xfrm>
            <a:custGeom>
              <a:avLst/>
              <a:gdLst/>
              <a:ahLst/>
              <a:cxnLst/>
              <a:rect l="l" t="t" r="r" b="b"/>
              <a:pathLst>
                <a:path w="1399540" h="1438910">
                  <a:moveTo>
                    <a:pt x="0" y="1438655"/>
                  </a:moveTo>
                  <a:lnTo>
                    <a:pt x="1399032" y="1438655"/>
                  </a:lnTo>
                  <a:lnTo>
                    <a:pt x="1399032" y="0"/>
                  </a:lnTo>
                  <a:lnTo>
                    <a:pt x="0" y="0"/>
                  </a:lnTo>
                  <a:lnTo>
                    <a:pt x="0" y="143865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4988" y="2539693"/>
              <a:ext cx="2873159" cy="29494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89077" y="6532880"/>
            <a:ext cx="26955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2019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 i="1">
                <a:latin typeface="Arial"/>
                <a:cs typeface="Arial"/>
              </a:rPr>
              <a:t>Nature </a:t>
            </a:r>
            <a:r>
              <a:rPr dirty="0" sz="1400" spc="-5" i="1">
                <a:latin typeface="Arial"/>
                <a:cs typeface="Arial"/>
              </a:rPr>
              <a:t>Comm</a:t>
            </a:r>
            <a:r>
              <a:rPr dirty="0" sz="1400" spc="-5">
                <a:latin typeface="Arial"/>
                <a:cs typeface="Arial"/>
              </a:rPr>
              <a:t>., Gryder </a:t>
            </a:r>
            <a:r>
              <a:rPr dirty="0" sz="1400">
                <a:latin typeface="Arial"/>
                <a:cs typeface="Arial"/>
              </a:rPr>
              <a:t>et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9973" y="5526430"/>
            <a:ext cx="2144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Core Regulatory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TFs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15639" y="2539694"/>
            <a:ext cx="2119745" cy="2949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7496" y="5526430"/>
            <a:ext cx="1407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p</a:t>
            </a:r>
            <a:r>
              <a:rPr dirty="0" sz="1800" spc="-10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5">
                <a:latin typeface="Arial"/>
                <a:cs typeface="Arial"/>
              </a:rPr>
              <a:t>mac</a:t>
            </a:r>
            <a:r>
              <a:rPr dirty="0" sz="1800" spc="-15">
                <a:latin typeface="Arial"/>
                <a:cs typeface="Arial"/>
              </a:rPr>
              <a:t>h</a:t>
            </a:r>
            <a:r>
              <a:rPr dirty="0" sz="1800" spc="-5">
                <a:latin typeface="Arial"/>
                <a:cs typeface="Arial"/>
              </a:rPr>
              <a:t>i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873" y="5971438"/>
            <a:ext cx="2176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 b="0">
                <a:solidFill>
                  <a:srgbClr val="7E7E7E"/>
                </a:solidFill>
                <a:latin typeface="Noto Sans Symbols Medium"/>
                <a:cs typeface="Noto Sans Symbols Medium"/>
              </a:rPr>
              <a:t>2018</a:t>
            </a:r>
            <a:r>
              <a:rPr dirty="0" sz="1200" spc="-15">
                <a:solidFill>
                  <a:srgbClr val="7E7E7E"/>
                </a:solidFill>
                <a:latin typeface="Arial"/>
                <a:cs typeface="Arial"/>
              </a:rPr>
              <a:t>, </a:t>
            </a:r>
            <a:r>
              <a:rPr dirty="0" sz="1200" spc="-5" i="1">
                <a:solidFill>
                  <a:srgbClr val="7E7E7E"/>
                </a:solidFill>
                <a:latin typeface="Arial"/>
                <a:cs typeface="Arial"/>
              </a:rPr>
              <a:t>Nature </a:t>
            </a:r>
            <a:r>
              <a:rPr dirty="0" sz="1200" spc="-50" i="1">
                <a:solidFill>
                  <a:srgbClr val="7E7E7E"/>
                </a:solidFill>
                <a:latin typeface="Arial"/>
                <a:cs typeface="Arial"/>
              </a:rPr>
              <a:t>Genetics</a:t>
            </a:r>
            <a:r>
              <a:rPr dirty="0" sz="1200" spc="-50">
                <a:solidFill>
                  <a:srgbClr val="7E7E7E"/>
                </a:solidFill>
                <a:latin typeface="Arial"/>
                <a:cs typeface="Arial"/>
              </a:rPr>
              <a:t>, </a:t>
            </a:r>
            <a:r>
              <a:rPr dirty="0" sz="1200" spc="-40">
                <a:solidFill>
                  <a:srgbClr val="7E7E7E"/>
                </a:solidFill>
                <a:latin typeface="Arial"/>
                <a:cs typeface="Arial"/>
              </a:rPr>
              <a:t>Chu </a:t>
            </a:r>
            <a:r>
              <a:rPr dirty="0" sz="1200" spc="10">
                <a:solidFill>
                  <a:srgbClr val="7E7E7E"/>
                </a:solidFill>
                <a:latin typeface="Arial"/>
                <a:cs typeface="Arial"/>
              </a:rPr>
              <a:t>et</a:t>
            </a:r>
            <a:r>
              <a:rPr dirty="0" sz="1200" spc="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7E7E7E"/>
                </a:solidFill>
                <a:latin typeface="Arial"/>
                <a:cs typeface="Arial"/>
              </a:rPr>
              <a:t>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382" y="1318005"/>
            <a:ext cx="27425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could nascent transcription  reveal </a:t>
            </a:r>
            <a:r>
              <a:rPr dirty="0" sz="1800" spc="-10">
                <a:latin typeface="Arial"/>
                <a:cs typeface="Arial"/>
              </a:rPr>
              <a:t>different </a:t>
            </a:r>
            <a:r>
              <a:rPr dirty="0" sz="1800" spc="-5">
                <a:latin typeface="Arial"/>
                <a:cs typeface="Arial"/>
              </a:rPr>
              <a:t>CR </a:t>
            </a:r>
            <a:r>
              <a:rPr dirty="0" sz="1800" spc="5">
                <a:latin typeface="Arial"/>
                <a:cs typeface="Arial"/>
              </a:rPr>
              <a:t>TF  </a:t>
            </a:r>
            <a:r>
              <a:rPr dirty="0" sz="1800" spc="-5" b="1">
                <a:latin typeface="Arial"/>
                <a:cs typeface="Arial"/>
              </a:rPr>
              <a:t>transcription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kinetics</a:t>
            </a:r>
            <a:r>
              <a:rPr dirty="0" sz="180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901065"/>
          </a:xfrm>
          <a:custGeom>
            <a:avLst/>
            <a:gdLst/>
            <a:ahLst/>
            <a:cxnLst/>
            <a:rect l="l" t="t" r="r" b="b"/>
            <a:pathLst>
              <a:path w="12192000" h="901065">
                <a:moveTo>
                  <a:pt x="12191999" y="0"/>
                </a:moveTo>
                <a:lnTo>
                  <a:pt x="0" y="0"/>
                </a:lnTo>
                <a:lnTo>
                  <a:pt x="0" y="900684"/>
                </a:lnTo>
                <a:lnTo>
                  <a:pt x="12191999" y="900684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90369" y="40335"/>
            <a:ext cx="694055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" b="1">
                <a:solidFill>
                  <a:srgbClr val="FFFFFF"/>
                </a:solidFill>
                <a:latin typeface="Arial"/>
                <a:cs typeface="Arial"/>
              </a:rPr>
              <a:t>Transcription </a:t>
            </a:r>
            <a:r>
              <a:rPr dirty="0" sz="4800" b="1">
                <a:solidFill>
                  <a:srgbClr val="FFFFFF"/>
                </a:solidFill>
                <a:latin typeface="Arial"/>
                <a:cs typeface="Arial"/>
              </a:rPr>
              <a:t>of CR</a:t>
            </a:r>
            <a:r>
              <a:rPr dirty="0" sz="48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5" b="1">
                <a:solidFill>
                  <a:srgbClr val="FFFFFF"/>
                </a:solidFill>
                <a:latin typeface="Arial"/>
                <a:cs typeface="Arial"/>
              </a:rPr>
              <a:t>TFs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61105" y="1197610"/>
            <a:ext cx="692785" cy="812800"/>
            <a:chOff x="3261105" y="1197610"/>
            <a:chExt cx="692785" cy="812800"/>
          </a:xfrm>
        </p:grpSpPr>
        <p:sp>
          <p:nvSpPr>
            <p:cNvPr id="7" name="object 7"/>
            <p:cNvSpPr/>
            <p:nvPr/>
          </p:nvSpPr>
          <p:spPr>
            <a:xfrm>
              <a:off x="3267455" y="1501140"/>
              <a:ext cx="437515" cy="502920"/>
            </a:xfrm>
            <a:custGeom>
              <a:avLst/>
              <a:gdLst/>
              <a:ahLst/>
              <a:cxnLst/>
              <a:rect l="l" t="t" r="r" b="b"/>
              <a:pathLst>
                <a:path w="437514" h="502919">
                  <a:moveTo>
                    <a:pt x="0" y="502920"/>
                  </a:moveTo>
                  <a:lnTo>
                    <a:pt x="437388" y="502920"/>
                  </a:lnTo>
                  <a:lnTo>
                    <a:pt x="437388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09771" y="1203960"/>
              <a:ext cx="437515" cy="502920"/>
            </a:xfrm>
            <a:custGeom>
              <a:avLst/>
              <a:gdLst/>
              <a:ahLst/>
              <a:cxnLst/>
              <a:rect l="l" t="t" r="r" b="b"/>
              <a:pathLst>
                <a:path w="437514" h="502919">
                  <a:moveTo>
                    <a:pt x="437388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437388" y="502920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09771" y="1203960"/>
              <a:ext cx="437515" cy="502920"/>
            </a:xfrm>
            <a:custGeom>
              <a:avLst/>
              <a:gdLst/>
              <a:ahLst/>
              <a:cxnLst/>
              <a:rect l="l" t="t" r="r" b="b"/>
              <a:pathLst>
                <a:path w="437514" h="502919">
                  <a:moveTo>
                    <a:pt x="0" y="502920"/>
                  </a:moveTo>
                  <a:lnTo>
                    <a:pt x="437388" y="502920"/>
                  </a:lnTo>
                  <a:lnTo>
                    <a:pt x="437388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12594" y="0"/>
            <a:ext cx="8615680" cy="4056379"/>
            <a:chOff x="2212594" y="0"/>
            <a:chExt cx="8615680" cy="4056379"/>
          </a:xfrm>
        </p:grpSpPr>
        <p:sp>
          <p:nvSpPr>
            <p:cNvPr id="3" name="object 3"/>
            <p:cNvSpPr/>
            <p:nvPr/>
          </p:nvSpPr>
          <p:spPr>
            <a:xfrm>
              <a:off x="3879145" y="298339"/>
              <a:ext cx="5543485" cy="2772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03035" y="2514600"/>
              <a:ext cx="3503929" cy="1529080"/>
            </a:xfrm>
            <a:custGeom>
              <a:avLst/>
              <a:gdLst/>
              <a:ahLst/>
              <a:cxnLst/>
              <a:rect l="l" t="t" r="r" b="b"/>
              <a:pathLst>
                <a:path w="3503929" h="1529079">
                  <a:moveTo>
                    <a:pt x="3503675" y="0"/>
                  </a:moveTo>
                  <a:lnTo>
                    <a:pt x="0" y="0"/>
                  </a:lnTo>
                  <a:lnTo>
                    <a:pt x="0" y="1528572"/>
                  </a:lnTo>
                  <a:lnTo>
                    <a:pt x="3503675" y="1528572"/>
                  </a:lnTo>
                  <a:lnTo>
                    <a:pt x="3503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03035" y="2514600"/>
              <a:ext cx="3503929" cy="1529080"/>
            </a:xfrm>
            <a:custGeom>
              <a:avLst/>
              <a:gdLst/>
              <a:ahLst/>
              <a:cxnLst/>
              <a:rect l="l" t="t" r="r" b="b"/>
              <a:pathLst>
                <a:path w="3503929" h="1529079">
                  <a:moveTo>
                    <a:pt x="0" y="1528572"/>
                  </a:moveTo>
                  <a:lnTo>
                    <a:pt x="3503675" y="1528572"/>
                  </a:lnTo>
                  <a:lnTo>
                    <a:pt x="3503675" y="0"/>
                  </a:lnTo>
                  <a:lnTo>
                    <a:pt x="0" y="0"/>
                  </a:lnTo>
                  <a:lnTo>
                    <a:pt x="0" y="1528572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65932" y="0"/>
              <a:ext cx="3502660" cy="1038225"/>
            </a:xfrm>
            <a:custGeom>
              <a:avLst/>
              <a:gdLst/>
              <a:ahLst/>
              <a:cxnLst/>
              <a:rect l="l" t="t" r="r" b="b"/>
              <a:pathLst>
                <a:path w="3502659" h="1038225">
                  <a:moveTo>
                    <a:pt x="3502152" y="0"/>
                  </a:moveTo>
                  <a:lnTo>
                    <a:pt x="0" y="0"/>
                  </a:lnTo>
                  <a:lnTo>
                    <a:pt x="0" y="1037844"/>
                  </a:lnTo>
                  <a:lnTo>
                    <a:pt x="3502152" y="1037844"/>
                  </a:lnTo>
                  <a:lnTo>
                    <a:pt x="3502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65932" y="0"/>
              <a:ext cx="3502660" cy="1038225"/>
            </a:xfrm>
            <a:custGeom>
              <a:avLst/>
              <a:gdLst/>
              <a:ahLst/>
              <a:cxnLst/>
              <a:rect l="l" t="t" r="r" b="b"/>
              <a:pathLst>
                <a:path w="3502659" h="1038225">
                  <a:moveTo>
                    <a:pt x="0" y="1037844"/>
                  </a:moveTo>
                  <a:lnTo>
                    <a:pt x="3502152" y="1037844"/>
                  </a:lnTo>
                  <a:lnTo>
                    <a:pt x="3502152" y="0"/>
                  </a:lnTo>
                  <a:lnTo>
                    <a:pt x="0" y="0"/>
                  </a:lnTo>
                  <a:lnTo>
                    <a:pt x="0" y="10378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18944" y="2249423"/>
              <a:ext cx="3106420" cy="1038225"/>
            </a:xfrm>
            <a:custGeom>
              <a:avLst/>
              <a:gdLst/>
              <a:ahLst/>
              <a:cxnLst/>
              <a:rect l="l" t="t" r="r" b="b"/>
              <a:pathLst>
                <a:path w="3106420" h="1038225">
                  <a:moveTo>
                    <a:pt x="3105911" y="0"/>
                  </a:moveTo>
                  <a:lnTo>
                    <a:pt x="0" y="0"/>
                  </a:lnTo>
                  <a:lnTo>
                    <a:pt x="0" y="1037843"/>
                  </a:lnTo>
                  <a:lnTo>
                    <a:pt x="3105911" y="1037843"/>
                  </a:lnTo>
                  <a:lnTo>
                    <a:pt x="3105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18944" y="2249423"/>
              <a:ext cx="3106420" cy="1038225"/>
            </a:xfrm>
            <a:custGeom>
              <a:avLst/>
              <a:gdLst/>
              <a:ahLst/>
              <a:cxnLst/>
              <a:rect l="l" t="t" r="r" b="b"/>
              <a:pathLst>
                <a:path w="3106420" h="1038225">
                  <a:moveTo>
                    <a:pt x="0" y="1037843"/>
                  </a:moveTo>
                  <a:lnTo>
                    <a:pt x="3105911" y="1037843"/>
                  </a:lnTo>
                  <a:lnTo>
                    <a:pt x="3105911" y="0"/>
                  </a:lnTo>
                  <a:lnTo>
                    <a:pt x="0" y="0"/>
                  </a:lnTo>
                  <a:lnTo>
                    <a:pt x="0" y="10378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537703" y="1146047"/>
              <a:ext cx="2971800" cy="463550"/>
            </a:xfrm>
            <a:custGeom>
              <a:avLst/>
              <a:gdLst/>
              <a:ahLst/>
              <a:cxnLst/>
              <a:rect l="l" t="t" r="r" b="b"/>
              <a:pathLst>
                <a:path w="2971800" h="463550">
                  <a:moveTo>
                    <a:pt x="2971800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2971800" y="463296"/>
                  </a:lnTo>
                  <a:lnTo>
                    <a:pt x="297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37703" y="1146047"/>
              <a:ext cx="2971800" cy="463550"/>
            </a:xfrm>
            <a:custGeom>
              <a:avLst/>
              <a:gdLst/>
              <a:ahLst/>
              <a:cxnLst/>
              <a:rect l="l" t="t" r="r" b="b"/>
              <a:pathLst>
                <a:path w="2971800" h="463550">
                  <a:moveTo>
                    <a:pt x="0" y="463296"/>
                  </a:moveTo>
                  <a:lnTo>
                    <a:pt x="2971800" y="463296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632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850123" y="1575816"/>
              <a:ext cx="2971800" cy="463550"/>
            </a:xfrm>
            <a:custGeom>
              <a:avLst/>
              <a:gdLst/>
              <a:ahLst/>
              <a:cxnLst/>
              <a:rect l="l" t="t" r="r" b="b"/>
              <a:pathLst>
                <a:path w="2971800" h="463550">
                  <a:moveTo>
                    <a:pt x="2971800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2971800" y="463296"/>
                  </a:lnTo>
                  <a:lnTo>
                    <a:pt x="2971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850123" y="1575816"/>
              <a:ext cx="2971800" cy="463550"/>
            </a:xfrm>
            <a:custGeom>
              <a:avLst/>
              <a:gdLst/>
              <a:ahLst/>
              <a:cxnLst/>
              <a:rect l="l" t="t" r="r" b="b"/>
              <a:pathLst>
                <a:path w="2971800" h="463550">
                  <a:moveTo>
                    <a:pt x="0" y="463296"/>
                  </a:moveTo>
                  <a:lnTo>
                    <a:pt x="2971800" y="463296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632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901185" y="663702"/>
            <a:ext cx="6452235" cy="193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nascent RNA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(ChRO-seq)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Arial"/>
              <a:cs typeface="Arial"/>
            </a:endParaRPr>
          </a:p>
          <a:p>
            <a:pPr marL="4065904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steady </a:t>
            </a:r>
            <a:r>
              <a:rPr dirty="0" sz="1800">
                <a:latin typeface="Arial"/>
                <a:cs typeface="Arial"/>
              </a:rPr>
              <a:t>state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(RNA-seq)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mRNA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decay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4422" y="2601214"/>
            <a:ext cx="11919585" cy="4257040"/>
            <a:chOff x="74422" y="2601214"/>
            <a:chExt cx="11919585" cy="4257040"/>
          </a:xfrm>
        </p:grpSpPr>
        <p:sp>
          <p:nvSpPr>
            <p:cNvPr id="16" name="object 16"/>
            <p:cNvSpPr/>
            <p:nvPr/>
          </p:nvSpPr>
          <p:spPr>
            <a:xfrm>
              <a:off x="2747772" y="2607564"/>
              <a:ext cx="2971800" cy="463550"/>
            </a:xfrm>
            <a:custGeom>
              <a:avLst/>
              <a:gdLst/>
              <a:ahLst/>
              <a:cxnLst/>
              <a:rect l="l" t="t" r="r" b="b"/>
              <a:pathLst>
                <a:path w="2971800" h="463550">
                  <a:moveTo>
                    <a:pt x="0" y="463296"/>
                  </a:moveTo>
                  <a:lnTo>
                    <a:pt x="2971800" y="463296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4632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0772" y="2801108"/>
              <a:ext cx="11913108" cy="40568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0772" y="3058668"/>
              <a:ext cx="909955" cy="643255"/>
            </a:xfrm>
            <a:custGeom>
              <a:avLst/>
              <a:gdLst/>
              <a:ahLst/>
              <a:cxnLst/>
              <a:rect l="l" t="t" r="r" b="b"/>
              <a:pathLst>
                <a:path w="909955" h="643254">
                  <a:moveTo>
                    <a:pt x="909828" y="0"/>
                  </a:moveTo>
                  <a:lnTo>
                    <a:pt x="0" y="0"/>
                  </a:lnTo>
                  <a:lnTo>
                    <a:pt x="0" y="643128"/>
                  </a:lnTo>
                  <a:lnTo>
                    <a:pt x="909828" y="643128"/>
                  </a:lnTo>
                  <a:lnTo>
                    <a:pt x="909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0772" y="2979420"/>
              <a:ext cx="9258300" cy="722630"/>
            </a:xfrm>
            <a:custGeom>
              <a:avLst/>
              <a:gdLst/>
              <a:ahLst/>
              <a:cxnLst/>
              <a:rect l="l" t="t" r="r" b="b"/>
              <a:pathLst>
                <a:path w="9258300" h="722629">
                  <a:moveTo>
                    <a:pt x="0" y="722375"/>
                  </a:moveTo>
                  <a:lnTo>
                    <a:pt x="909828" y="722375"/>
                  </a:lnTo>
                  <a:lnTo>
                    <a:pt x="909828" y="79247"/>
                  </a:lnTo>
                  <a:lnTo>
                    <a:pt x="0" y="79247"/>
                  </a:lnTo>
                  <a:lnTo>
                    <a:pt x="0" y="722375"/>
                  </a:lnTo>
                  <a:close/>
                </a:path>
                <a:path w="9258300" h="722629">
                  <a:moveTo>
                    <a:pt x="3499104" y="643127"/>
                  </a:moveTo>
                  <a:lnTo>
                    <a:pt x="4408932" y="643127"/>
                  </a:lnTo>
                  <a:lnTo>
                    <a:pt x="4408932" y="0"/>
                  </a:lnTo>
                  <a:lnTo>
                    <a:pt x="3499104" y="0"/>
                  </a:lnTo>
                  <a:lnTo>
                    <a:pt x="3499104" y="643127"/>
                  </a:lnTo>
                  <a:close/>
                </a:path>
                <a:path w="9258300" h="722629">
                  <a:moveTo>
                    <a:pt x="8348472" y="643127"/>
                  </a:moveTo>
                  <a:lnTo>
                    <a:pt x="9258300" y="643127"/>
                  </a:lnTo>
                  <a:lnTo>
                    <a:pt x="9258300" y="0"/>
                  </a:lnTo>
                  <a:lnTo>
                    <a:pt x="8348472" y="0"/>
                  </a:lnTo>
                  <a:lnTo>
                    <a:pt x="8348472" y="64312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88772" y="178054"/>
            <a:ext cx="20097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 b="0">
                <a:latin typeface="Noto Sans Symbols Medium"/>
                <a:cs typeface="Noto Sans Symbols Medium"/>
              </a:rPr>
              <a:t>2019</a:t>
            </a:r>
            <a:r>
              <a:rPr dirty="0" sz="1200" spc="-15">
                <a:latin typeface="Arial"/>
                <a:cs typeface="Arial"/>
              </a:rPr>
              <a:t>, </a:t>
            </a:r>
            <a:r>
              <a:rPr dirty="0" sz="1200" spc="-40" i="1">
                <a:latin typeface="Arial"/>
                <a:cs typeface="Arial"/>
              </a:rPr>
              <a:t>bioRxiv</a:t>
            </a:r>
            <a:r>
              <a:rPr dirty="0" sz="1200" spc="-40">
                <a:latin typeface="Arial"/>
                <a:cs typeface="Arial"/>
              </a:rPr>
              <a:t>, </a:t>
            </a:r>
            <a:r>
              <a:rPr dirty="0" sz="1200" spc="-5">
                <a:latin typeface="Arial"/>
                <a:cs typeface="Arial"/>
              </a:rPr>
              <a:t>Blumberg </a:t>
            </a:r>
            <a:r>
              <a:rPr dirty="0" sz="1200" spc="-15" i="1">
                <a:latin typeface="Arial"/>
                <a:cs typeface="Arial"/>
              </a:rPr>
              <a:t>et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spc="-15" i="1">
                <a:latin typeface="Arial"/>
                <a:cs typeface="Arial"/>
              </a:rPr>
              <a:t>al.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542" y="1892884"/>
            <a:ext cx="10135235" cy="2221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Theory: Super enhancers </a:t>
            </a:r>
            <a:r>
              <a:rPr dirty="0" sz="2400">
                <a:latin typeface="Arial"/>
                <a:cs typeface="Arial"/>
              </a:rPr>
              <a:t>are </a:t>
            </a:r>
            <a:r>
              <a:rPr dirty="0" sz="2400" spc="-5">
                <a:latin typeface="Arial"/>
                <a:cs typeface="Arial"/>
              </a:rPr>
              <a:t>required </a:t>
            </a:r>
            <a:r>
              <a:rPr dirty="0" sz="2400">
                <a:latin typeface="Arial"/>
                <a:cs typeface="Arial"/>
              </a:rPr>
              <a:t>for </a:t>
            </a:r>
            <a:r>
              <a:rPr dirty="0" sz="2400" spc="-5">
                <a:latin typeface="Arial"/>
                <a:cs typeface="Arial"/>
              </a:rPr>
              <a:t>core regulatory TFs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because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buAutoNum type="arabicParenBoth"/>
              <a:tabLst>
                <a:tab pos="469900" algn="l"/>
              </a:tabLst>
            </a:pPr>
            <a:r>
              <a:rPr dirty="0" sz="2400" spc="-5">
                <a:latin typeface="Arial"/>
                <a:cs typeface="Arial"/>
              </a:rPr>
              <a:t>CR </a:t>
            </a:r>
            <a:r>
              <a:rPr dirty="0" sz="2400">
                <a:latin typeface="Arial"/>
                <a:cs typeface="Arial"/>
              </a:rPr>
              <a:t>TFs </a:t>
            </a:r>
            <a:r>
              <a:rPr dirty="0" sz="2400" spc="-5">
                <a:latin typeface="Arial"/>
                <a:cs typeface="Arial"/>
              </a:rPr>
              <a:t>are encoded by unstable mRNA </a:t>
            </a:r>
            <a:r>
              <a:rPr dirty="0" sz="2400">
                <a:latin typeface="Arial"/>
                <a:cs typeface="Arial"/>
              </a:rPr>
              <a:t>transcripts, </a:t>
            </a:r>
            <a:r>
              <a:rPr dirty="0" sz="2400" spc="-5">
                <a:latin typeface="Arial"/>
                <a:cs typeface="Arial"/>
              </a:rPr>
              <a:t>requiring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unusually  high levels </a:t>
            </a:r>
            <a:r>
              <a:rPr dirty="0" sz="2400">
                <a:latin typeface="Arial"/>
                <a:cs typeface="Arial"/>
              </a:rPr>
              <a:t>of </a:t>
            </a:r>
            <a:r>
              <a:rPr dirty="0" sz="2400" spc="-5">
                <a:latin typeface="Arial"/>
                <a:cs typeface="Arial"/>
              </a:rPr>
              <a:t>continuous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transcription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arenBoth"/>
            </a:pPr>
            <a:endParaRPr sz="25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buAutoNum type="arabicParenBoth"/>
              <a:tabLst>
                <a:tab pos="469900" algn="l"/>
              </a:tabLst>
            </a:pPr>
            <a:r>
              <a:rPr dirty="0" sz="2400" spc="-5">
                <a:latin typeface="Arial"/>
                <a:cs typeface="Arial"/>
              </a:rPr>
              <a:t>SEs are </a:t>
            </a:r>
            <a:r>
              <a:rPr dirty="0" sz="2400" spc="-10">
                <a:latin typeface="Arial"/>
                <a:cs typeface="Arial"/>
              </a:rPr>
              <a:t>difficult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turn </a:t>
            </a:r>
            <a:r>
              <a:rPr dirty="0" sz="2400">
                <a:latin typeface="Arial"/>
                <a:cs typeface="Arial"/>
              </a:rPr>
              <a:t>on, </a:t>
            </a:r>
            <a:r>
              <a:rPr dirty="0" sz="2400" spc="-5">
                <a:latin typeface="Arial"/>
                <a:cs typeface="Arial"/>
              </a:rPr>
              <a:t>ensuring lineage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restriction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4009" y="343346"/>
            <a:ext cx="5908094" cy="1355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1800" y="1908080"/>
            <a:ext cx="7747661" cy="1897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3861" y="4021853"/>
            <a:ext cx="7920165" cy="26532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37734" y="3929888"/>
            <a:ext cx="611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7E5F00"/>
                </a:solidFill>
                <a:latin typeface="Arial"/>
                <a:cs typeface="Arial"/>
              </a:rPr>
              <a:t>H</a:t>
            </a:r>
            <a:r>
              <a:rPr dirty="0" sz="2400" spc="-190">
                <a:solidFill>
                  <a:srgbClr val="7E5F00"/>
                </a:solidFill>
                <a:latin typeface="Arial"/>
                <a:cs typeface="Arial"/>
              </a:rPr>
              <a:t>A</a:t>
            </a:r>
            <a:r>
              <a:rPr dirty="0" sz="2400">
                <a:solidFill>
                  <a:srgbClr val="7E5F00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50226" y="3929888"/>
            <a:ext cx="8864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C00000"/>
                </a:solidFill>
                <a:latin typeface="Arial"/>
                <a:cs typeface="Arial"/>
              </a:rPr>
              <a:t>HDAC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53429" y="3646678"/>
            <a:ext cx="1757680" cy="1498600"/>
            <a:chOff x="5853429" y="3646678"/>
            <a:chExt cx="1757680" cy="1498600"/>
          </a:xfrm>
        </p:grpSpPr>
        <p:sp>
          <p:nvSpPr>
            <p:cNvPr id="8" name="object 8"/>
            <p:cNvSpPr/>
            <p:nvPr/>
          </p:nvSpPr>
          <p:spPr>
            <a:xfrm>
              <a:off x="5859779" y="4317746"/>
              <a:ext cx="584200" cy="821690"/>
            </a:xfrm>
            <a:custGeom>
              <a:avLst/>
              <a:gdLst/>
              <a:ahLst/>
              <a:cxnLst/>
              <a:rect l="l" t="t" r="r" b="b"/>
              <a:pathLst>
                <a:path w="584200" h="821689">
                  <a:moveTo>
                    <a:pt x="0" y="0"/>
                  </a:moveTo>
                  <a:lnTo>
                    <a:pt x="0" y="145922"/>
                  </a:lnTo>
                  <a:lnTo>
                    <a:pt x="1848" y="195589"/>
                  </a:lnTo>
                  <a:lnTo>
                    <a:pt x="7310" y="244336"/>
                  </a:lnTo>
                  <a:lnTo>
                    <a:pt x="16261" y="291994"/>
                  </a:lnTo>
                  <a:lnTo>
                    <a:pt x="28575" y="338388"/>
                  </a:lnTo>
                  <a:lnTo>
                    <a:pt x="44127" y="383348"/>
                  </a:lnTo>
                  <a:lnTo>
                    <a:pt x="62792" y="426701"/>
                  </a:lnTo>
                  <a:lnTo>
                    <a:pt x="84445" y="468274"/>
                  </a:lnTo>
                  <a:lnTo>
                    <a:pt x="108961" y="507897"/>
                  </a:lnTo>
                  <a:lnTo>
                    <a:pt x="136214" y="545396"/>
                  </a:lnTo>
                  <a:lnTo>
                    <a:pt x="166079" y="580599"/>
                  </a:lnTo>
                  <a:lnTo>
                    <a:pt x="198432" y="613335"/>
                  </a:lnTo>
                  <a:lnTo>
                    <a:pt x="233146" y="643430"/>
                  </a:lnTo>
                  <a:lnTo>
                    <a:pt x="270098" y="670714"/>
                  </a:lnTo>
                  <a:lnTo>
                    <a:pt x="309161" y="695013"/>
                  </a:lnTo>
                  <a:lnTo>
                    <a:pt x="350210" y="716156"/>
                  </a:lnTo>
                  <a:lnTo>
                    <a:pt x="393121" y="733970"/>
                  </a:lnTo>
                  <a:lnTo>
                    <a:pt x="437769" y="748283"/>
                  </a:lnTo>
                  <a:lnTo>
                    <a:pt x="437769" y="821181"/>
                  </a:lnTo>
                  <a:lnTo>
                    <a:pt x="583692" y="695070"/>
                  </a:lnTo>
                  <a:lnTo>
                    <a:pt x="437769" y="529335"/>
                  </a:lnTo>
                  <a:lnTo>
                    <a:pt x="437769" y="602360"/>
                  </a:lnTo>
                  <a:lnTo>
                    <a:pt x="393121" y="588047"/>
                  </a:lnTo>
                  <a:lnTo>
                    <a:pt x="350210" y="570233"/>
                  </a:lnTo>
                  <a:lnTo>
                    <a:pt x="309161" y="549090"/>
                  </a:lnTo>
                  <a:lnTo>
                    <a:pt x="270098" y="524791"/>
                  </a:lnTo>
                  <a:lnTo>
                    <a:pt x="233146" y="497507"/>
                  </a:lnTo>
                  <a:lnTo>
                    <a:pt x="198432" y="467412"/>
                  </a:lnTo>
                  <a:lnTo>
                    <a:pt x="166079" y="434676"/>
                  </a:lnTo>
                  <a:lnTo>
                    <a:pt x="136214" y="399473"/>
                  </a:lnTo>
                  <a:lnTo>
                    <a:pt x="108961" y="361974"/>
                  </a:lnTo>
                  <a:lnTo>
                    <a:pt x="84445" y="322351"/>
                  </a:lnTo>
                  <a:lnTo>
                    <a:pt x="62792" y="280778"/>
                  </a:lnTo>
                  <a:lnTo>
                    <a:pt x="44127" y="237425"/>
                  </a:lnTo>
                  <a:lnTo>
                    <a:pt x="28575" y="192465"/>
                  </a:lnTo>
                  <a:lnTo>
                    <a:pt x="16261" y="146071"/>
                  </a:lnTo>
                  <a:lnTo>
                    <a:pt x="7310" y="98413"/>
                  </a:lnTo>
                  <a:lnTo>
                    <a:pt x="1848" y="49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860136" y="3695700"/>
              <a:ext cx="583565" cy="695325"/>
            </a:xfrm>
            <a:custGeom>
              <a:avLst/>
              <a:gdLst/>
              <a:ahLst/>
              <a:cxnLst/>
              <a:rect l="l" t="t" r="r" b="b"/>
              <a:pathLst>
                <a:path w="583564" h="695325">
                  <a:moveTo>
                    <a:pt x="583335" y="0"/>
                  </a:moveTo>
                  <a:lnTo>
                    <a:pt x="531954" y="2411"/>
                  </a:lnTo>
                  <a:lnTo>
                    <a:pt x="469784" y="11873"/>
                  </a:lnTo>
                  <a:lnTo>
                    <a:pt x="426042" y="22935"/>
                  </a:lnTo>
                  <a:lnTo>
                    <a:pt x="383770" y="37349"/>
                  </a:lnTo>
                  <a:lnTo>
                    <a:pt x="343080" y="54962"/>
                  </a:lnTo>
                  <a:lnTo>
                    <a:pt x="304088" y="75621"/>
                  </a:lnTo>
                  <a:lnTo>
                    <a:pt x="266906" y="99172"/>
                  </a:lnTo>
                  <a:lnTo>
                    <a:pt x="231648" y="125461"/>
                  </a:lnTo>
                  <a:lnTo>
                    <a:pt x="198429" y="154336"/>
                  </a:lnTo>
                  <a:lnTo>
                    <a:pt x="167360" y="185641"/>
                  </a:lnTo>
                  <a:lnTo>
                    <a:pt x="138556" y="219225"/>
                  </a:lnTo>
                  <a:lnTo>
                    <a:pt x="112132" y="254933"/>
                  </a:lnTo>
                  <a:lnTo>
                    <a:pt x="88199" y="292611"/>
                  </a:lnTo>
                  <a:lnTo>
                    <a:pt x="66872" y="332107"/>
                  </a:lnTo>
                  <a:lnTo>
                    <a:pt x="48265" y="373267"/>
                  </a:lnTo>
                  <a:lnTo>
                    <a:pt x="32491" y="415936"/>
                  </a:lnTo>
                  <a:lnTo>
                    <a:pt x="19664" y="459963"/>
                  </a:lnTo>
                  <a:lnTo>
                    <a:pt x="9897" y="505192"/>
                  </a:lnTo>
                  <a:lnTo>
                    <a:pt x="3305" y="551471"/>
                  </a:lnTo>
                  <a:lnTo>
                    <a:pt x="0" y="598646"/>
                  </a:lnTo>
                  <a:lnTo>
                    <a:pt x="96" y="646564"/>
                  </a:lnTo>
                  <a:lnTo>
                    <a:pt x="3707" y="695070"/>
                  </a:lnTo>
                  <a:lnTo>
                    <a:pt x="10938" y="646286"/>
                  </a:lnTo>
                  <a:lnTo>
                    <a:pt x="21586" y="598923"/>
                  </a:lnTo>
                  <a:lnTo>
                    <a:pt x="35504" y="553121"/>
                  </a:lnTo>
                  <a:lnTo>
                    <a:pt x="52546" y="509020"/>
                  </a:lnTo>
                  <a:lnTo>
                    <a:pt x="72564" y="466757"/>
                  </a:lnTo>
                  <a:lnTo>
                    <a:pt x="95413" y="426472"/>
                  </a:lnTo>
                  <a:lnTo>
                    <a:pt x="120945" y="388303"/>
                  </a:lnTo>
                  <a:lnTo>
                    <a:pt x="149015" y="352390"/>
                  </a:lnTo>
                  <a:lnTo>
                    <a:pt x="179475" y="318871"/>
                  </a:lnTo>
                  <a:lnTo>
                    <a:pt x="212180" y="287886"/>
                  </a:lnTo>
                  <a:lnTo>
                    <a:pt x="246983" y="259572"/>
                  </a:lnTo>
                  <a:lnTo>
                    <a:pt x="283736" y="234070"/>
                  </a:lnTo>
                  <a:lnTo>
                    <a:pt x="322294" y="211517"/>
                  </a:lnTo>
                  <a:lnTo>
                    <a:pt x="362511" y="192053"/>
                  </a:lnTo>
                  <a:lnTo>
                    <a:pt x="404239" y="175816"/>
                  </a:lnTo>
                  <a:lnTo>
                    <a:pt x="447332" y="162946"/>
                  </a:lnTo>
                  <a:lnTo>
                    <a:pt x="491643" y="153581"/>
                  </a:lnTo>
                  <a:lnTo>
                    <a:pt x="537026" y="147860"/>
                  </a:lnTo>
                  <a:lnTo>
                    <a:pt x="583335" y="145923"/>
                  </a:lnTo>
                  <a:lnTo>
                    <a:pt x="583335" y="0"/>
                  </a:lnTo>
                  <a:close/>
                </a:path>
              </a:pathLst>
            </a:custGeom>
            <a:solidFill>
              <a:srgbClr val="CD9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59779" y="3695700"/>
              <a:ext cx="584200" cy="1443355"/>
            </a:xfrm>
            <a:custGeom>
              <a:avLst/>
              <a:gdLst/>
              <a:ahLst/>
              <a:cxnLst/>
              <a:rect l="l" t="t" r="r" b="b"/>
              <a:pathLst>
                <a:path w="584200" h="1443354">
                  <a:moveTo>
                    <a:pt x="0" y="622045"/>
                  </a:moveTo>
                  <a:lnTo>
                    <a:pt x="1848" y="671712"/>
                  </a:lnTo>
                  <a:lnTo>
                    <a:pt x="7310" y="720459"/>
                  </a:lnTo>
                  <a:lnTo>
                    <a:pt x="16261" y="768117"/>
                  </a:lnTo>
                  <a:lnTo>
                    <a:pt x="28575" y="814511"/>
                  </a:lnTo>
                  <a:lnTo>
                    <a:pt x="44127" y="859471"/>
                  </a:lnTo>
                  <a:lnTo>
                    <a:pt x="62792" y="902824"/>
                  </a:lnTo>
                  <a:lnTo>
                    <a:pt x="84445" y="944397"/>
                  </a:lnTo>
                  <a:lnTo>
                    <a:pt x="108961" y="984020"/>
                  </a:lnTo>
                  <a:lnTo>
                    <a:pt x="136214" y="1021519"/>
                  </a:lnTo>
                  <a:lnTo>
                    <a:pt x="166079" y="1056722"/>
                  </a:lnTo>
                  <a:lnTo>
                    <a:pt x="198432" y="1089458"/>
                  </a:lnTo>
                  <a:lnTo>
                    <a:pt x="233146" y="1119553"/>
                  </a:lnTo>
                  <a:lnTo>
                    <a:pt x="270098" y="1146837"/>
                  </a:lnTo>
                  <a:lnTo>
                    <a:pt x="309161" y="1171136"/>
                  </a:lnTo>
                  <a:lnTo>
                    <a:pt x="350210" y="1192279"/>
                  </a:lnTo>
                  <a:lnTo>
                    <a:pt x="393121" y="1210093"/>
                  </a:lnTo>
                  <a:lnTo>
                    <a:pt x="437769" y="1224407"/>
                  </a:lnTo>
                  <a:lnTo>
                    <a:pt x="437769" y="1151382"/>
                  </a:lnTo>
                  <a:lnTo>
                    <a:pt x="583692" y="1317117"/>
                  </a:lnTo>
                  <a:lnTo>
                    <a:pt x="437769" y="1443227"/>
                  </a:lnTo>
                  <a:lnTo>
                    <a:pt x="437769" y="1370330"/>
                  </a:lnTo>
                  <a:lnTo>
                    <a:pt x="393121" y="1356016"/>
                  </a:lnTo>
                  <a:lnTo>
                    <a:pt x="350210" y="1338202"/>
                  </a:lnTo>
                  <a:lnTo>
                    <a:pt x="309161" y="1317059"/>
                  </a:lnTo>
                  <a:lnTo>
                    <a:pt x="270098" y="1292760"/>
                  </a:lnTo>
                  <a:lnTo>
                    <a:pt x="233146" y="1265476"/>
                  </a:lnTo>
                  <a:lnTo>
                    <a:pt x="198432" y="1235381"/>
                  </a:lnTo>
                  <a:lnTo>
                    <a:pt x="166079" y="1202645"/>
                  </a:lnTo>
                  <a:lnTo>
                    <a:pt x="136214" y="1167442"/>
                  </a:lnTo>
                  <a:lnTo>
                    <a:pt x="108961" y="1129943"/>
                  </a:lnTo>
                  <a:lnTo>
                    <a:pt x="84445" y="1090320"/>
                  </a:lnTo>
                  <a:lnTo>
                    <a:pt x="62792" y="1048747"/>
                  </a:lnTo>
                  <a:lnTo>
                    <a:pt x="44127" y="1005394"/>
                  </a:lnTo>
                  <a:lnTo>
                    <a:pt x="28575" y="960434"/>
                  </a:lnTo>
                  <a:lnTo>
                    <a:pt x="16261" y="914040"/>
                  </a:lnTo>
                  <a:lnTo>
                    <a:pt x="7310" y="866382"/>
                  </a:lnTo>
                  <a:lnTo>
                    <a:pt x="1848" y="817635"/>
                  </a:lnTo>
                  <a:lnTo>
                    <a:pt x="0" y="767969"/>
                  </a:lnTo>
                  <a:lnTo>
                    <a:pt x="0" y="622045"/>
                  </a:lnTo>
                  <a:lnTo>
                    <a:pt x="1756" y="573434"/>
                  </a:lnTo>
                  <a:lnTo>
                    <a:pt x="6938" y="525846"/>
                  </a:lnTo>
                  <a:lnTo>
                    <a:pt x="15417" y="479420"/>
                  </a:lnTo>
                  <a:lnTo>
                    <a:pt x="27063" y="434293"/>
                  </a:lnTo>
                  <a:lnTo>
                    <a:pt x="41745" y="390603"/>
                  </a:lnTo>
                  <a:lnTo>
                    <a:pt x="59333" y="348490"/>
                  </a:lnTo>
                  <a:lnTo>
                    <a:pt x="79699" y="308092"/>
                  </a:lnTo>
                  <a:lnTo>
                    <a:pt x="102712" y="269547"/>
                  </a:lnTo>
                  <a:lnTo>
                    <a:pt x="128242" y="232992"/>
                  </a:lnTo>
                  <a:lnTo>
                    <a:pt x="156160" y="198567"/>
                  </a:lnTo>
                  <a:lnTo>
                    <a:pt x="186335" y="166411"/>
                  </a:lnTo>
                  <a:lnTo>
                    <a:pt x="218638" y="136660"/>
                  </a:lnTo>
                  <a:lnTo>
                    <a:pt x="252939" y="109453"/>
                  </a:lnTo>
                  <a:lnTo>
                    <a:pt x="289108" y="84930"/>
                  </a:lnTo>
                  <a:lnTo>
                    <a:pt x="327015" y="63227"/>
                  </a:lnTo>
                  <a:lnTo>
                    <a:pt x="366531" y="44484"/>
                  </a:lnTo>
                  <a:lnTo>
                    <a:pt x="407525" y="28838"/>
                  </a:lnTo>
                  <a:lnTo>
                    <a:pt x="449868" y="16429"/>
                  </a:lnTo>
                  <a:lnTo>
                    <a:pt x="493430" y="7394"/>
                  </a:lnTo>
                  <a:lnTo>
                    <a:pt x="538081" y="1871"/>
                  </a:lnTo>
                  <a:lnTo>
                    <a:pt x="583692" y="0"/>
                  </a:lnTo>
                  <a:lnTo>
                    <a:pt x="583692" y="145923"/>
                  </a:lnTo>
                  <a:lnTo>
                    <a:pt x="537383" y="147860"/>
                  </a:lnTo>
                  <a:lnTo>
                    <a:pt x="491999" y="153581"/>
                  </a:lnTo>
                  <a:lnTo>
                    <a:pt x="447688" y="162946"/>
                  </a:lnTo>
                  <a:lnTo>
                    <a:pt x="404595" y="175816"/>
                  </a:lnTo>
                  <a:lnTo>
                    <a:pt x="362867" y="192053"/>
                  </a:lnTo>
                  <a:lnTo>
                    <a:pt x="322651" y="211517"/>
                  </a:lnTo>
                  <a:lnTo>
                    <a:pt x="284093" y="234070"/>
                  </a:lnTo>
                  <a:lnTo>
                    <a:pt x="247339" y="259572"/>
                  </a:lnTo>
                  <a:lnTo>
                    <a:pt x="212537" y="287886"/>
                  </a:lnTo>
                  <a:lnTo>
                    <a:pt x="179832" y="318871"/>
                  </a:lnTo>
                  <a:lnTo>
                    <a:pt x="149371" y="352390"/>
                  </a:lnTo>
                  <a:lnTo>
                    <a:pt x="121302" y="388303"/>
                  </a:lnTo>
                  <a:lnTo>
                    <a:pt x="95769" y="426472"/>
                  </a:lnTo>
                  <a:lnTo>
                    <a:pt x="72920" y="466757"/>
                  </a:lnTo>
                  <a:lnTo>
                    <a:pt x="52902" y="509020"/>
                  </a:lnTo>
                  <a:lnTo>
                    <a:pt x="35861" y="553121"/>
                  </a:lnTo>
                  <a:lnTo>
                    <a:pt x="21943" y="598923"/>
                  </a:lnTo>
                  <a:lnTo>
                    <a:pt x="11295" y="646286"/>
                  </a:lnTo>
                  <a:lnTo>
                    <a:pt x="4064" y="695070"/>
                  </a:lnTo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22591" y="3653028"/>
              <a:ext cx="582295" cy="821055"/>
            </a:xfrm>
            <a:custGeom>
              <a:avLst/>
              <a:gdLst/>
              <a:ahLst/>
              <a:cxnLst/>
              <a:rect l="l" t="t" r="r" b="b"/>
              <a:pathLst>
                <a:path w="582295" h="821054">
                  <a:moveTo>
                    <a:pt x="145541" y="0"/>
                  </a:moveTo>
                  <a:lnTo>
                    <a:pt x="0" y="125730"/>
                  </a:lnTo>
                  <a:lnTo>
                    <a:pt x="145541" y="291084"/>
                  </a:lnTo>
                  <a:lnTo>
                    <a:pt x="145541" y="218313"/>
                  </a:lnTo>
                  <a:lnTo>
                    <a:pt x="190078" y="232627"/>
                  </a:lnTo>
                  <a:lnTo>
                    <a:pt x="232881" y="250445"/>
                  </a:lnTo>
                  <a:lnTo>
                    <a:pt x="273827" y="271594"/>
                  </a:lnTo>
                  <a:lnTo>
                    <a:pt x="312790" y="295900"/>
                  </a:lnTo>
                  <a:lnTo>
                    <a:pt x="349646" y="323192"/>
                  </a:lnTo>
                  <a:lnTo>
                    <a:pt x="384270" y="353298"/>
                  </a:lnTo>
                  <a:lnTo>
                    <a:pt x="416538" y="386044"/>
                  </a:lnTo>
                  <a:lnTo>
                    <a:pt x="446324" y="421258"/>
                  </a:lnTo>
                  <a:lnTo>
                    <a:pt x="473504" y="458768"/>
                  </a:lnTo>
                  <a:lnTo>
                    <a:pt x="497954" y="498402"/>
                  </a:lnTo>
                  <a:lnTo>
                    <a:pt x="519548" y="539986"/>
                  </a:lnTo>
                  <a:lnTo>
                    <a:pt x="538162" y="583348"/>
                  </a:lnTo>
                  <a:lnTo>
                    <a:pt x="553672" y="628317"/>
                  </a:lnTo>
                  <a:lnTo>
                    <a:pt x="565951" y="674719"/>
                  </a:lnTo>
                  <a:lnTo>
                    <a:pt x="574877" y="722382"/>
                  </a:lnTo>
                  <a:lnTo>
                    <a:pt x="580324" y="771133"/>
                  </a:lnTo>
                  <a:lnTo>
                    <a:pt x="582167" y="820801"/>
                  </a:lnTo>
                  <a:lnTo>
                    <a:pt x="582167" y="675259"/>
                  </a:lnTo>
                  <a:lnTo>
                    <a:pt x="580324" y="625591"/>
                  </a:lnTo>
                  <a:lnTo>
                    <a:pt x="574877" y="576840"/>
                  </a:lnTo>
                  <a:lnTo>
                    <a:pt x="565951" y="529177"/>
                  </a:lnTo>
                  <a:lnTo>
                    <a:pt x="553672" y="482775"/>
                  </a:lnTo>
                  <a:lnTo>
                    <a:pt x="538162" y="437806"/>
                  </a:lnTo>
                  <a:lnTo>
                    <a:pt x="519548" y="394444"/>
                  </a:lnTo>
                  <a:lnTo>
                    <a:pt x="497954" y="352860"/>
                  </a:lnTo>
                  <a:lnTo>
                    <a:pt x="473504" y="313226"/>
                  </a:lnTo>
                  <a:lnTo>
                    <a:pt x="446324" y="275716"/>
                  </a:lnTo>
                  <a:lnTo>
                    <a:pt x="416538" y="240502"/>
                  </a:lnTo>
                  <a:lnTo>
                    <a:pt x="384270" y="207756"/>
                  </a:lnTo>
                  <a:lnTo>
                    <a:pt x="349646" y="177650"/>
                  </a:lnTo>
                  <a:lnTo>
                    <a:pt x="312790" y="150358"/>
                  </a:lnTo>
                  <a:lnTo>
                    <a:pt x="273827" y="126052"/>
                  </a:lnTo>
                  <a:lnTo>
                    <a:pt x="232881" y="104903"/>
                  </a:lnTo>
                  <a:lnTo>
                    <a:pt x="190078" y="87085"/>
                  </a:lnTo>
                  <a:lnTo>
                    <a:pt x="145541" y="72771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22591" y="4401058"/>
              <a:ext cx="582295" cy="695325"/>
            </a:xfrm>
            <a:custGeom>
              <a:avLst/>
              <a:gdLst/>
              <a:ahLst/>
              <a:cxnLst/>
              <a:rect l="l" t="t" r="r" b="b"/>
              <a:pathLst>
                <a:path w="582295" h="695325">
                  <a:moveTo>
                    <a:pt x="578230" y="0"/>
                  </a:moveTo>
                  <a:lnTo>
                    <a:pt x="571022" y="48825"/>
                  </a:lnTo>
                  <a:lnTo>
                    <a:pt x="560404" y="96227"/>
                  </a:lnTo>
                  <a:lnTo>
                    <a:pt x="546521" y="142068"/>
                  </a:lnTo>
                  <a:lnTo>
                    <a:pt x="529521" y="186208"/>
                  </a:lnTo>
                  <a:lnTo>
                    <a:pt x="509551" y="228509"/>
                  </a:lnTo>
                  <a:lnTo>
                    <a:pt x="486755" y="268831"/>
                  </a:lnTo>
                  <a:lnTo>
                    <a:pt x="461282" y="307035"/>
                  </a:lnTo>
                  <a:lnTo>
                    <a:pt x="433276" y="342982"/>
                  </a:lnTo>
                  <a:lnTo>
                    <a:pt x="402886" y="376533"/>
                  </a:lnTo>
                  <a:lnTo>
                    <a:pt x="370256" y="407548"/>
                  </a:lnTo>
                  <a:lnTo>
                    <a:pt x="335534" y="435890"/>
                  </a:lnTo>
                  <a:lnTo>
                    <a:pt x="298866" y="461418"/>
                  </a:lnTo>
                  <a:lnTo>
                    <a:pt x="260398" y="483993"/>
                  </a:lnTo>
                  <a:lnTo>
                    <a:pt x="220277" y="503477"/>
                  </a:lnTo>
                  <a:lnTo>
                    <a:pt x="178650" y="519730"/>
                  </a:lnTo>
                  <a:lnTo>
                    <a:pt x="135662" y="532614"/>
                  </a:lnTo>
                  <a:lnTo>
                    <a:pt x="91460" y="541989"/>
                  </a:lnTo>
                  <a:lnTo>
                    <a:pt x="46190" y="547716"/>
                  </a:lnTo>
                  <a:lnTo>
                    <a:pt x="0" y="549656"/>
                  </a:lnTo>
                  <a:lnTo>
                    <a:pt x="0" y="695198"/>
                  </a:lnTo>
                  <a:lnTo>
                    <a:pt x="51095" y="692786"/>
                  </a:lnTo>
                  <a:lnTo>
                    <a:pt x="113046" y="683340"/>
                  </a:lnTo>
                  <a:lnTo>
                    <a:pt x="156672" y="672292"/>
                  </a:lnTo>
                  <a:lnTo>
                    <a:pt x="198834" y="657888"/>
                  </a:lnTo>
                  <a:lnTo>
                    <a:pt x="239421" y="640281"/>
                  </a:lnTo>
                  <a:lnTo>
                    <a:pt x="278319" y="619627"/>
                  </a:lnTo>
                  <a:lnTo>
                    <a:pt x="315413" y="596078"/>
                  </a:lnTo>
                  <a:lnTo>
                    <a:pt x="350590" y="569787"/>
                  </a:lnTo>
                  <a:lnTo>
                    <a:pt x="383737" y="540910"/>
                  </a:lnTo>
                  <a:lnTo>
                    <a:pt x="414740" y="509599"/>
                  </a:lnTo>
                  <a:lnTo>
                    <a:pt x="443486" y="476008"/>
                  </a:lnTo>
                  <a:lnTo>
                    <a:pt x="469861" y="440291"/>
                  </a:lnTo>
                  <a:lnTo>
                    <a:pt x="493752" y="402602"/>
                  </a:lnTo>
                  <a:lnTo>
                    <a:pt x="515044" y="363094"/>
                  </a:lnTo>
                  <a:lnTo>
                    <a:pt x="533625" y="321921"/>
                  </a:lnTo>
                  <a:lnTo>
                    <a:pt x="549381" y="279237"/>
                  </a:lnTo>
                  <a:lnTo>
                    <a:pt x="562198" y="235195"/>
                  </a:lnTo>
                  <a:lnTo>
                    <a:pt x="571963" y="189949"/>
                  </a:lnTo>
                  <a:lnTo>
                    <a:pt x="578563" y="143652"/>
                  </a:lnTo>
                  <a:lnTo>
                    <a:pt x="581883" y="96460"/>
                  </a:lnTo>
                  <a:lnTo>
                    <a:pt x="581810" y="48524"/>
                  </a:lnTo>
                  <a:lnTo>
                    <a:pt x="578230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22591" y="3653028"/>
              <a:ext cx="582295" cy="1443355"/>
            </a:xfrm>
            <a:custGeom>
              <a:avLst/>
              <a:gdLst/>
              <a:ahLst/>
              <a:cxnLst/>
              <a:rect l="l" t="t" r="r" b="b"/>
              <a:pathLst>
                <a:path w="582295" h="1443354">
                  <a:moveTo>
                    <a:pt x="582167" y="820801"/>
                  </a:moveTo>
                  <a:lnTo>
                    <a:pt x="580324" y="771133"/>
                  </a:lnTo>
                  <a:lnTo>
                    <a:pt x="574877" y="722382"/>
                  </a:lnTo>
                  <a:lnTo>
                    <a:pt x="565951" y="674719"/>
                  </a:lnTo>
                  <a:lnTo>
                    <a:pt x="553672" y="628317"/>
                  </a:lnTo>
                  <a:lnTo>
                    <a:pt x="538162" y="583348"/>
                  </a:lnTo>
                  <a:lnTo>
                    <a:pt x="519548" y="539986"/>
                  </a:lnTo>
                  <a:lnTo>
                    <a:pt x="497954" y="498402"/>
                  </a:lnTo>
                  <a:lnTo>
                    <a:pt x="473504" y="458768"/>
                  </a:lnTo>
                  <a:lnTo>
                    <a:pt x="446324" y="421258"/>
                  </a:lnTo>
                  <a:lnTo>
                    <a:pt x="416538" y="386044"/>
                  </a:lnTo>
                  <a:lnTo>
                    <a:pt x="384270" y="353298"/>
                  </a:lnTo>
                  <a:lnTo>
                    <a:pt x="349646" y="323192"/>
                  </a:lnTo>
                  <a:lnTo>
                    <a:pt x="312790" y="295900"/>
                  </a:lnTo>
                  <a:lnTo>
                    <a:pt x="273827" y="271594"/>
                  </a:lnTo>
                  <a:lnTo>
                    <a:pt x="232881" y="250445"/>
                  </a:lnTo>
                  <a:lnTo>
                    <a:pt x="190078" y="232627"/>
                  </a:lnTo>
                  <a:lnTo>
                    <a:pt x="145541" y="218313"/>
                  </a:lnTo>
                  <a:lnTo>
                    <a:pt x="145541" y="291084"/>
                  </a:lnTo>
                  <a:lnTo>
                    <a:pt x="0" y="125730"/>
                  </a:lnTo>
                  <a:lnTo>
                    <a:pt x="145541" y="0"/>
                  </a:lnTo>
                  <a:lnTo>
                    <a:pt x="145541" y="72771"/>
                  </a:lnTo>
                  <a:lnTo>
                    <a:pt x="190078" y="87085"/>
                  </a:lnTo>
                  <a:lnTo>
                    <a:pt x="232881" y="104903"/>
                  </a:lnTo>
                  <a:lnTo>
                    <a:pt x="273827" y="126052"/>
                  </a:lnTo>
                  <a:lnTo>
                    <a:pt x="312790" y="150358"/>
                  </a:lnTo>
                  <a:lnTo>
                    <a:pt x="349646" y="177650"/>
                  </a:lnTo>
                  <a:lnTo>
                    <a:pt x="384270" y="207756"/>
                  </a:lnTo>
                  <a:lnTo>
                    <a:pt x="416538" y="240502"/>
                  </a:lnTo>
                  <a:lnTo>
                    <a:pt x="446324" y="275716"/>
                  </a:lnTo>
                  <a:lnTo>
                    <a:pt x="473504" y="313226"/>
                  </a:lnTo>
                  <a:lnTo>
                    <a:pt x="497954" y="352860"/>
                  </a:lnTo>
                  <a:lnTo>
                    <a:pt x="519548" y="394444"/>
                  </a:lnTo>
                  <a:lnTo>
                    <a:pt x="538162" y="437806"/>
                  </a:lnTo>
                  <a:lnTo>
                    <a:pt x="553672" y="482775"/>
                  </a:lnTo>
                  <a:lnTo>
                    <a:pt x="565951" y="529177"/>
                  </a:lnTo>
                  <a:lnTo>
                    <a:pt x="574877" y="576840"/>
                  </a:lnTo>
                  <a:lnTo>
                    <a:pt x="580324" y="625591"/>
                  </a:lnTo>
                  <a:lnTo>
                    <a:pt x="582167" y="675259"/>
                  </a:lnTo>
                  <a:lnTo>
                    <a:pt x="582167" y="820801"/>
                  </a:lnTo>
                  <a:lnTo>
                    <a:pt x="580416" y="869447"/>
                  </a:lnTo>
                  <a:lnTo>
                    <a:pt x="575249" y="917069"/>
                  </a:lnTo>
                  <a:lnTo>
                    <a:pt x="566794" y="963527"/>
                  </a:lnTo>
                  <a:lnTo>
                    <a:pt x="555182" y="1008685"/>
                  </a:lnTo>
                  <a:lnTo>
                    <a:pt x="540542" y="1052402"/>
                  </a:lnTo>
                  <a:lnTo>
                    <a:pt x="523003" y="1094542"/>
                  </a:lnTo>
                  <a:lnTo>
                    <a:pt x="502694" y="1134966"/>
                  </a:lnTo>
                  <a:lnTo>
                    <a:pt x="479745" y="1173534"/>
                  </a:lnTo>
                  <a:lnTo>
                    <a:pt x="454285" y="1210110"/>
                  </a:lnTo>
                  <a:lnTo>
                    <a:pt x="426443" y="1244555"/>
                  </a:lnTo>
                  <a:lnTo>
                    <a:pt x="396350" y="1276730"/>
                  </a:lnTo>
                  <a:lnTo>
                    <a:pt x="364133" y="1306497"/>
                  </a:lnTo>
                  <a:lnTo>
                    <a:pt x="329923" y="1333718"/>
                  </a:lnTo>
                  <a:lnTo>
                    <a:pt x="293849" y="1358255"/>
                  </a:lnTo>
                  <a:lnTo>
                    <a:pt x="256040" y="1379969"/>
                  </a:lnTo>
                  <a:lnTo>
                    <a:pt x="216626" y="1398722"/>
                  </a:lnTo>
                  <a:lnTo>
                    <a:pt x="175736" y="1414375"/>
                  </a:lnTo>
                  <a:lnTo>
                    <a:pt x="133498" y="1426790"/>
                  </a:lnTo>
                  <a:lnTo>
                    <a:pt x="90044" y="1435830"/>
                  </a:lnTo>
                  <a:lnTo>
                    <a:pt x="45501" y="1441355"/>
                  </a:lnTo>
                  <a:lnTo>
                    <a:pt x="0" y="1443228"/>
                  </a:lnTo>
                  <a:lnTo>
                    <a:pt x="0" y="1297686"/>
                  </a:lnTo>
                  <a:lnTo>
                    <a:pt x="46190" y="1295746"/>
                  </a:lnTo>
                  <a:lnTo>
                    <a:pt x="91460" y="1290019"/>
                  </a:lnTo>
                  <a:lnTo>
                    <a:pt x="135662" y="1280644"/>
                  </a:lnTo>
                  <a:lnTo>
                    <a:pt x="178650" y="1267760"/>
                  </a:lnTo>
                  <a:lnTo>
                    <a:pt x="220277" y="1251507"/>
                  </a:lnTo>
                  <a:lnTo>
                    <a:pt x="260398" y="1232023"/>
                  </a:lnTo>
                  <a:lnTo>
                    <a:pt x="298866" y="1209448"/>
                  </a:lnTo>
                  <a:lnTo>
                    <a:pt x="335534" y="1183920"/>
                  </a:lnTo>
                  <a:lnTo>
                    <a:pt x="370256" y="1155578"/>
                  </a:lnTo>
                  <a:lnTo>
                    <a:pt x="402886" y="1124563"/>
                  </a:lnTo>
                  <a:lnTo>
                    <a:pt x="433276" y="1091012"/>
                  </a:lnTo>
                  <a:lnTo>
                    <a:pt x="461282" y="1055065"/>
                  </a:lnTo>
                  <a:lnTo>
                    <a:pt x="486755" y="1016861"/>
                  </a:lnTo>
                  <a:lnTo>
                    <a:pt x="509551" y="976539"/>
                  </a:lnTo>
                  <a:lnTo>
                    <a:pt x="529521" y="934238"/>
                  </a:lnTo>
                  <a:lnTo>
                    <a:pt x="546521" y="890098"/>
                  </a:lnTo>
                  <a:lnTo>
                    <a:pt x="560404" y="844257"/>
                  </a:lnTo>
                  <a:lnTo>
                    <a:pt x="571022" y="796855"/>
                  </a:lnTo>
                  <a:lnTo>
                    <a:pt x="578230" y="74803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7387" y="1740407"/>
            <a:ext cx="11276972" cy="4088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01065"/>
          </a:xfrm>
          <a:custGeom>
            <a:avLst/>
            <a:gdLst/>
            <a:ahLst/>
            <a:cxnLst/>
            <a:rect l="l" t="t" r="r" b="b"/>
            <a:pathLst>
              <a:path w="12192000" h="901065">
                <a:moveTo>
                  <a:pt x="12191999" y="0"/>
                </a:moveTo>
                <a:lnTo>
                  <a:pt x="0" y="0"/>
                </a:lnTo>
                <a:lnTo>
                  <a:pt x="0" y="900684"/>
                </a:lnTo>
                <a:lnTo>
                  <a:pt x="12191999" y="900684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25751" y="49784"/>
            <a:ext cx="744093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 b="0">
                <a:latin typeface="Arial"/>
                <a:cs typeface="Arial"/>
              </a:rPr>
              <a:t>CR </a:t>
            </a:r>
            <a:r>
              <a:rPr dirty="0" sz="4800" b="0">
                <a:latin typeface="Arial"/>
                <a:cs typeface="Arial"/>
              </a:rPr>
              <a:t>TF </a:t>
            </a:r>
            <a:r>
              <a:rPr dirty="0" sz="4800" spc="-5" b="0">
                <a:latin typeface="Arial"/>
                <a:cs typeface="Arial"/>
              </a:rPr>
              <a:t>co-bind with</a:t>
            </a:r>
            <a:r>
              <a:rPr dirty="0" sz="4800" spc="-65" b="0">
                <a:latin typeface="Arial"/>
                <a:cs typeface="Arial"/>
              </a:rPr>
              <a:t> </a:t>
            </a:r>
            <a:r>
              <a:rPr dirty="0" sz="4800" spc="-5" b="0">
                <a:solidFill>
                  <a:srgbClr val="FFC000"/>
                </a:solidFill>
                <a:latin typeface="Arial"/>
                <a:cs typeface="Arial"/>
              </a:rPr>
              <a:t>HDACs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749" y="6446926"/>
            <a:ext cx="26955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2019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 i="1">
                <a:latin typeface="Arial"/>
                <a:cs typeface="Arial"/>
              </a:rPr>
              <a:t>Nature </a:t>
            </a:r>
            <a:r>
              <a:rPr dirty="0" sz="1400" spc="-5" i="1">
                <a:latin typeface="Arial"/>
                <a:cs typeface="Arial"/>
              </a:rPr>
              <a:t>Comm</a:t>
            </a:r>
            <a:r>
              <a:rPr dirty="0" sz="1400" spc="-5">
                <a:latin typeface="Arial"/>
                <a:cs typeface="Arial"/>
              </a:rPr>
              <a:t>., Gryder </a:t>
            </a:r>
            <a:r>
              <a:rPr dirty="0" sz="1400">
                <a:latin typeface="Arial"/>
                <a:cs typeface="Arial"/>
              </a:rPr>
              <a:t>et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797675"/>
            <a:chOff x="0" y="0"/>
            <a:chExt cx="12192000" cy="6797675"/>
          </a:xfrm>
        </p:grpSpPr>
        <p:sp>
          <p:nvSpPr>
            <p:cNvPr id="3" name="object 3"/>
            <p:cNvSpPr/>
            <p:nvPr/>
          </p:nvSpPr>
          <p:spPr>
            <a:xfrm>
              <a:off x="1379752" y="1027547"/>
              <a:ext cx="8251451" cy="57699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31391" y="900683"/>
              <a:ext cx="472440" cy="539750"/>
            </a:xfrm>
            <a:custGeom>
              <a:avLst/>
              <a:gdLst/>
              <a:ahLst/>
              <a:cxnLst/>
              <a:rect l="l" t="t" r="r" b="b"/>
              <a:pathLst>
                <a:path w="472439" h="539750">
                  <a:moveTo>
                    <a:pt x="0" y="539495"/>
                  </a:moveTo>
                  <a:lnTo>
                    <a:pt x="472440" y="539495"/>
                  </a:lnTo>
                  <a:lnTo>
                    <a:pt x="472440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31391" y="777240"/>
              <a:ext cx="472440" cy="662940"/>
            </a:xfrm>
            <a:custGeom>
              <a:avLst/>
              <a:gdLst/>
              <a:ahLst/>
              <a:cxnLst/>
              <a:rect l="l" t="t" r="r" b="b"/>
              <a:pathLst>
                <a:path w="472439" h="662940">
                  <a:moveTo>
                    <a:pt x="0" y="662939"/>
                  </a:moveTo>
                  <a:lnTo>
                    <a:pt x="472440" y="662939"/>
                  </a:lnTo>
                  <a:lnTo>
                    <a:pt x="472440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901065"/>
            </a:xfrm>
            <a:custGeom>
              <a:avLst/>
              <a:gdLst/>
              <a:ahLst/>
              <a:cxnLst/>
              <a:rect l="l" t="t" r="r" b="b"/>
              <a:pathLst>
                <a:path w="12192000" h="901065">
                  <a:moveTo>
                    <a:pt x="12191999" y="0"/>
                  </a:moveTo>
                  <a:lnTo>
                    <a:pt x="0" y="0"/>
                  </a:lnTo>
                  <a:lnTo>
                    <a:pt x="0" y="900684"/>
                  </a:lnTo>
                  <a:lnTo>
                    <a:pt x="12191999" y="900684"/>
                  </a:lnTo>
                  <a:lnTo>
                    <a:pt x="1219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25751" y="49784"/>
            <a:ext cx="744093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 b="0">
                <a:latin typeface="Arial"/>
                <a:cs typeface="Arial"/>
              </a:rPr>
              <a:t>CR </a:t>
            </a:r>
            <a:r>
              <a:rPr dirty="0" sz="4800" b="0">
                <a:latin typeface="Arial"/>
                <a:cs typeface="Arial"/>
              </a:rPr>
              <a:t>TF </a:t>
            </a:r>
            <a:r>
              <a:rPr dirty="0" sz="4800" spc="-5" b="0">
                <a:latin typeface="Arial"/>
                <a:cs typeface="Arial"/>
              </a:rPr>
              <a:t>co-bind with</a:t>
            </a:r>
            <a:r>
              <a:rPr dirty="0" sz="4800" spc="-65" b="0">
                <a:latin typeface="Arial"/>
                <a:cs typeface="Arial"/>
              </a:rPr>
              <a:t> </a:t>
            </a:r>
            <a:r>
              <a:rPr dirty="0" sz="4800" spc="-5" b="0">
                <a:solidFill>
                  <a:srgbClr val="FFC000"/>
                </a:solidFill>
                <a:latin typeface="Arial"/>
                <a:cs typeface="Arial"/>
              </a:rPr>
              <a:t>HDACs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3557" y="997440"/>
            <a:ext cx="3831269" cy="5648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01065"/>
          </a:xfrm>
          <a:custGeom>
            <a:avLst/>
            <a:gdLst/>
            <a:ahLst/>
            <a:cxnLst/>
            <a:rect l="l" t="t" r="r" b="b"/>
            <a:pathLst>
              <a:path w="12192000" h="901065">
                <a:moveTo>
                  <a:pt x="12191999" y="0"/>
                </a:moveTo>
                <a:lnTo>
                  <a:pt x="0" y="0"/>
                </a:lnTo>
                <a:lnTo>
                  <a:pt x="0" y="900684"/>
                </a:lnTo>
                <a:lnTo>
                  <a:pt x="12191999" y="900684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6507" y="49784"/>
            <a:ext cx="905891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solidFill>
                  <a:srgbClr val="EC7C30"/>
                </a:solidFill>
              </a:rPr>
              <a:t>More HDAC </a:t>
            </a:r>
            <a:r>
              <a:rPr dirty="0" sz="4800" spc="-1045" b="0">
                <a:latin typeface="BM EULJIRO TTF"/>
                <a:cs typeface="BM EULJIRO TTF"/>
              </a:rPr>
              <a:t>∝ </a:t>
            </a:r>
            <a:r>
              <a:rPr dirty="0" sz="4800" spc="-5" b="0">
                <a:latin typeface="Arial"/>
                <a:cs typeface="Arial"/>
              </a:rPr>
              <a:t>more</a:t>
            </a:r>
            <a:r>
              <a:rPr dirty="0" sz="4800" spc="-135" b="0">
                <a:latin typeface="Arial"/>
                <a:cs typeface="Arial"/>
              </a:rPr>
              <a:t> </a:t>
            </a:r>
            <a:r>
              <a:rPr dirty="0" sz="4800" spc="-5" b="0">
                <a:latin typeface="Arial"/>
                <a:cs typeface="Arial"/>
              </a:rPr>
              <a:t>transcription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461" y="6481368"/>
            <a:ext cx="28238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2019, </a:t>
            </a:r>
            <a:r>
              <a:rPr dirty="0" sz="1400" i="1">
                <a:latin typeface="Arial"/>
                <a:cs typeface="Arial"/>
              </a:rPr>
              <a:t>Nature Genetics</a:t>
            </a:r>
            <a:r>
              <a:rPr dirty="0" sz="1400">
                <a:latin typeface="Arial"/>
                <a:cs typeface="Arial"/>
              </a:rPr>
              <a:t>, </a:t>
            </a:r>
            <a:r>
              <a:rPr dirty="0" sz="1400" spc="-5">
                <a:latin typeface="Arial"/>
                <a:cs typeface="Arial"/>
              </a:rPr>
              <a:t>Gryder </a:t>
            </a:r>
            <a:r>
              <a:rPr dirty="0" sz="1400">
                <a:latin typeface="Arial"/>
                <a:cs typeface="Arial"/>
              </a:rPr>
              <a:t>et</a:t>
            </a:r>
            <a:r>
              <a:rPr dirty="0" sz="1400" spc="-1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2728" y="2420111"/>
            <a:ext cx="1882139" cy="188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1027" y="881253"/>
            <a:ext cx="1487170" cy="1305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000000"/>
                </a:solidFill>
              </a:rPr>
              <a:t>HDACs</a:t>
            </a:r>
            <a:endParaRPr sz="2800"/>
          </a:p>
          <a:p>
            <a:pPr algn="ctr" marL="12700" marR="5080" indent="3175">
              <a:lnSpc>
                <a:spcPct val="100000"/>
              </a:lnSpc>
            </a:pP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&amp;    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H3K27ac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4232" y="2668523"/>
            <a:ext cx="2206751" cy="1490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42069" y="881253"/>
            <a:ext cx="166433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95"/>
              </a:spcBef>
            </a:pPr>
            <a:r>
              <a:rPr dirty="0" sz="2800" spc="-110" b="1">
                <a:latin typeface="Arial"/>
                <a:cs typeface="Arial"/>
              </a:rPr>
              <a:t>HATs</a:t>
            </a:r>
            <a:endParaRPr sz="2800">
              <a:latin typeface="Arial"/>
              <a:cs typeface="Arial"/>
            </a:endParaRPr>
          </a:p>
          <a:p>
            <a:pPr marL="12700" marR="5080" indent="70231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&amp;  RNA Pol</a:t>
            </a:r>
            <a:r>
              <a:rPr dirty="0" sz="2800" spc="-235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010" y="4416044"/>
            <a:ext cx="24218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669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New mechanism </a:t>
            </a:r>
            <a:r>
              <a:rPr dirty="0" sz="1800">
                <a:latin typeface="Arial"/>
                <a:cs typeface="Arial"/>
              </a:rPr>
              <a:t>to  </a:t>
            </a:r>
            <a:r>
              <a:rPr dirty="0" sz="1800" spc="-10">
                <a:latin typeface="Arial"/>
                <a:cs typeface="Arial"/>
              </a:rPr>
              <a:t>explain </a:t>
            </a:r>
            <a:r>
              <a:rPr dirty="0" sz="1800" spc="-5">
                <a:latin typeface="Arial"/>
                <a:cs typeface="Arial"/>
              </a:rPr>
              <a:t>HDAC inhibition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4196" y="4416044"/>
            <a:ext cx="25495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083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New mechanism </a:t>
            </a:r>
            <a:r>
              <a:rPr dirty="0" sz="1800">
                <a:latin typeface="Arial"/>
                <a:cs typeface="Arial"/>
              </a:rPr>
              <a:t>to  </a:t>
            </a:r>
            <a:r>
              <a:rPr dirty="0" sz="1800" spc="-10">
                <a:latin typeface="Arial"/>
                <a:cs typeface="Arial"/>
              </a:rPr>
              <a:t>explain </a:t>
            </a:r>
            <a:r>
              <a:rPr dirty="0" sz="1800" spc="-5">
                <a:latin typeface="Arial"/>
                <a:cs typeface="Arial"/>
              </a:rPr>
              <a:t>KDM5A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inhibition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9093" y="5498084"/>
            <a:ext cx="23107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Arial"/>
                <a:cs typeface="Arial"/>
              </a:rPr>
              <a:t>Nature </a:t>
            </a:r>
            <a:r>
              <a:rPr dirty="0" sz="1800" spc="-10" i="1">
                <a:latin typeface="Arial"/>
                <a:cs typeface="Arial"/>
              </a:rPr>
              <a:t>Comm.,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2019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 i="1">
                <a:latin typeface="Arial"/>
                <a:cs typeface="Arial"/>
              </a:rPr>
              <a:t>Nature Genetics,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2019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82615" y="881253"/>
            <a:ext cx="160591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Arial"/>
                <a:cs typeface="Arial"/>
              </a:rPr>
              <a:t>KDM5A</a:t>
            </a:r>
            <a:endParaRPr sz="2800">
              <a:latin typeface="Arial"/>
              <a:cs typeface="Arial"/>
            </a:endParaRPr>
          </a:p>
          <a:p>
            <a:pPr algn="ctr" marL="12065" marR="5080" indent="127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&amp;      </a:t>
            </a:r>
            <a:r>
              <a:rPr dirty="0" sz="2800" spc="-5">
                <a:latin typeface="Arial"/>
                <a:cs typeface="Arial"/>
              </a:rPr>
              <a:t>H3K4me3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6825" y="5498084"/>
            <a:ext cx="164592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1445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Arial"/>
                <a:cs typeface="Arial"/>
              </a:rPr>
              <a:t>Blood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Cancer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20" i="1">
                <a:latin typeface="Arial"/>
                <a:cs typeface="Arial"/>
              </a:rPr>
              <a:t>Discovery,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2021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70695" y="5498084"/>
            <a:ext cx="12915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i="1">
                <a:latin typeface="Arial"/>
                <a:cs typeface="Arial"/>
              </a:rPr>
              <a:t>Unpublished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5715" y="4416044"/>
            <a:ext cx="12185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Pol2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cluster  collapse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14588" y="2590276"/>
            <a:ext cx="2063496" cy="1530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9611" y="4906549"/>
            <a:ext cx="1537404" cy="160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19755" y="169163"/>
            <a:ext cx="7059168" cy="469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071866" y="2243785"/>
            <a:ext cx="33655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Arial"/>
                <a:cs typeface="Arial"/>
              </a:rPr>
              <a:t>?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53418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4392" y="2354520"/>
            <a:ext cx="8061747" cy="2752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9529" y="2943143"/>
            <a:ext cx="2046343" cy="1019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431538" y="3651250"/>
            <a:ext cx="1437640" cy="655955"/>
            <a:chOff x="4431538" y="3651250"/>
            <a:chExt cx="1437640" cy="655955"/>
          </a:xfrm>
        </p:grpSpPr>
        <p:sp>
          <p:nvSpPr>
            <p:cNvPr id="5" name="object 5"/>
            <p:cNvSpPr/>
            <p:nvPr/>
          </p:nvSpPr>
          <p:spPr>
            <a:xfrm>
              <a:off x="4437888" y="3657600"/>
              <a:ext cx="1424940" cy="643255"/>
            </a:xfrm>
            <a:custGeom>
              <a:avLst/>
              <a:gdLst/>
              <a:ahLst/>
              <a:cxnLst/>
              <a:rect l="l" t="t" r="r" b="b"/>
              <a:pathLst>
                <a:path w="1424939" h="643254">
                  <a:moveTo>
                    <a:pt x="1424939" y="0"/>
                  </a:moveTo>
                  <a:lnTo>
                    <a:pt x="0" y="0"/>
                  </a:lnTo>
                  <a:lnTo>
                    <a:pt x="0" y="643127"/>
                  </a:lnTo>
                  <a:lnTo>
                    <a:pt x="1424939" y="643127"/>
                  </a:lnTo>
                  <a:lnTo>
                    <a:pt x="1424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37888" y="3657600"/>
              <a:ext cx="1424940" cy="643255"/>
            </a:xfrm>
            <a:custGeom>
              <a:avLst/>
              <a:gdLst/>
              <a:ahLst/>
              <a:cxnLst/>
              <a:rect l="l" t="t" r="r" b="b"/>
              <a:pathLst>
                <a:path w="1424939" h="643254">
                  <a:moveTo>
                    <a:pt x="0" y="643127"/>
                  </a:moveTo>
                  <a:lnTo>
                    <a:pt x="1424939" y="643127"/>
                  </a:lnTo>
                  <a:lnTo>
                    <a:pt x="1424939" y="0"/>
                  </a:lnTo>
                  <a:lnTo>
                    <a:pt x="0" y="0"/>
                  </a:lnTo>
                  <a:lnTo>
                    <a:pt x="0" y="64312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6964426" y="2299461"/>
            <a:ext cx="4959985" cy="2948305"/>
            <a:chOff x="6964426" y="2299461"/>
            <a:chExt cx="4959985" cy="2948305"/>
          </a:xfrm>
        </p:grpSpPr>
        <p:sp>
          <p:nvSpPr>
            <p:cNvPr id="8" name="object 8"/>
            <p:cNvSpPr/>
            <p:nvPr/>
          </p:nvSpPr>
          <p:spPr>
            <a:xfrm>
              <a:off x="10462260" y="2535935"/>
              <a:ext cx="909955" cy="1452880"/>
            </a:xfrm>
            <a:custGeom>
              <a:avLst/>
              <a:gdLst/>
              <a:ahLst/>
              <a:cxnLst/>
              <a:rect l="l" t="t" r="r" b="b"/>
              <a:pathLst>
                <a:path w="909954" h="1452879">
                  <a:moveTo>
                    <a:pt x="0" y="1452371"/>
                  </a:moveTo>
                  <a:lnTo>
                    <a:pt x="909827" y="1452371"/>
                  </a:lnTo>
                  <a:lnTo>
                    <a:pt x="909827" y="0"/>
                  </a:lnTo>
                  <a:lnTo>
                    <a:pt x="0" y="0"/>
                  </a:lnTo>
                  <a:lnTo>
                    <a:pt x="0" y="14523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70776" y="2305811"/>
              <a:ext cx="4947285" cy="2935605"/>
            </a:xfrm>
            <a:custGeom>
              <a:avLst/>
              <a:gdLst/>
              <a:ahLst/>
              <a:cxnLst/>
              <a:rect l="l" t="t" r="r" b="b"/>
              <a:pathLst>
                <a:path w="4947284" h="2935604">
                  <a:moveTo>
                    <a:pt x="4946904" y="0"/>
                  </a:moveTo>
                  <a:lnTo>
                    <a:pt x="0" y="0"/>
                  </a:lnTo>
                  <a:lnTo>
                    <a:pt x="0" y="2935224"/>
                  </a:lnTo>
                  <a:lnTo>
                    <a:pt x="4946904" y="2935224"/>
                  </a:lnTo>
                  <a:lnTo>
                    <a:pt x="4946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70776" y="2305811"/>
              <a:ext cx="4947285" cy="2935605"/>
            </a:xfrm>
            <a:custGeom>
              <a:avLst/>
              <a:gdLst/>
              <a:ahLst/>
              <a:cxnLst/>
              <a:rect l="l" t="t" r="r" b="b"/>
              <a:pathLst>
                <a:path w="4947284" h="2935604">
                  <a:moveTo>
                    <a:pt x="0" y="2935224"/>
                  </a:moveTo>
                  <a:lnTo>
                    <a:pt x="4946904" y="2935224"/>
                  </a:lnTo>
                  <a:lnTo>
                    <a:pt x="4946904" y="0"/>
                  </a:lnTo>
                  <a:lnTo>
                    <a:pt x="0" y="0"/>
                  </a:lnTo>
                  <a:lnTo>
                    <a:pt x="0" y="29352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0" y="0"/>
            <a:ext cx="12192000" cy="901065"/>
          </a:xfrm>
          <a:custGeom>
            <a:avLst/>
            <a:gdLst/>
            <a:ahLst/>
            <a:cxnLst/>
            <a:rect l="l" t="t" r="r" b="b"/>
            <a:pathLst>
              <a:path w="12192000" h="901065">
                <a:moveTo>
                  <a:pt x="12191999" y="0"/>
                </a:moveTo>
                <a:lnTo>
                  <a:pt x="0" y="0"/>
                </a:lnTo>
                <a:lnTo>
                  <a:pt x="0" y="900684"/>
                </a:lnTo>
                <a:lnTo>
                  <a:pt x="12191999" y="900684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83435" y="49784"/>
            <a:ext cx="792670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/>
              <a:t>Spike in </a:t>
            </a:r>
            <a:r>
              <a:rPr dirty="0" sz="4800" spc="-5"/>
              <a:t>ChIP-seq:</a:t>
            </a:r>
            <a:r>
              <a:rPr dirty="0" sz="4800" spc="30"/>
              <a:t> </a:t>
            </a:r>
            <a:r>
              <a:rPr dirty="0" sz="4800" spc="-5">
                <a:solidFill>
                  <a:srgbClr val="FF0000"/>
                </a:solidFill>
              </a:rPr>
              <a:t>ChIP-Rx</a:t>
            </a:r>
            <a:endParaRPr sz="4800"/>
          </a:p>
        </p:txBody>
      </p:sp>
      <p:sp>
        <p:nvSpPr>
          <p:cNvPr id="13" name="object 13"/>
          <p:cNvSpPr txBox="1"/>
          <p:nvPr/>
        </p:nvSpPr>
        <p:spPr>
          <a:xfrm>
            <a:off x="11853418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31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3461" y="6228994"/>
            <a:ext cx="2823845" cy="49212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400" spc="-5" b="1">
                <a:latin typeface="Arial"/>
                <a:cs typeface="Arial"/>
              </a:rPr>
              <a:t>2014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 spc="-5" i="1">
                <a:latin typeface="Arial"/>
                <a:cs typeface="Arial"/>
              </a:rPr>
              <a:t>Cell </a:t>
            </a:r>
            <a:r>
              <a:rPr dirty="0" sz="1400" i="1">
                <a:latin typeface="Arial"/>
                <a:cs typeface="Arial"/>
              </a:rPr>
              <a:t>Reports</a:t>
            </a:r>
            <a:r>
              <a:rPr dirty="0" sz="1400">
                <a:latin typeface="Arial"/>
                <a:cs typeface="Arial"/>
              </a:rPr>
              <a:t>, Orlando et</a:t>
            </a:r>
            <a:r>
              <a:rPr dirty="0" sz="1400" spc="-1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al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400" spc="-5" b="1">
                <a:latin typeface="Arial"/>
                <a:cs typeface="Arial"/>
              </a:rPr>
              <a:t>2019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 i="1">
                <a:latin typeface="Arial"/>
                <a:cs typeface="Arial"/>
              </a:rPr>
              <a:t>Nature Genetics</a:t>
            </a:r>
            <a:r>
              <a:rPr dirty="0" sz="1400">
                <a:latin typeface="Arial"/>
                <a:cs typeface="Arial"/>
              </a:rPr>
              <a:t>, </a:t>
            </a:r>
            <a:r>
              <a:rPr dirty="0" sz="1400" spc="-5">
                <a:latin typeface="Arial"/>
                <a:cs typeface="Arial"/>
              </a:rPr>
              <a:t>Gryder </a:t>
            </a:r>
            <a:r>
              <a:rPr dirty="0" sz="1400">
                <a:latin typeface="Arial"/>
                <a:cs typeface="Arial"/>
              </a:rPr>
              <a:t>et</a:t>
            </a:r>
            <a:r>
              <a:rPr dirty="0" sz="1400" spc="-1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2909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32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0085"/>
          </a:xfrm>
          <a:custGeom>
            <a:avLst/>
            <a:gdLst/>
            <a:ahLst/>
            <a:cxnLst/>
            <a:rect l="l" t="t" r="r" b="b"/>
            <a:pathLst>
              <a:path w="12192000" h="680085">
                <a:moveTo>
                  <a:pt x="12191999" y="0"/>
                </a:moveTo>
                <a:lnTo>
                  <a:pt x="0" y="0"/>
                </a:lnTo>
                <a:lnTo>
                  <a:pt x="0" y="679703"/>
                </a:lnTo>
                <a:lnTo>
                  <a:pt x="12191999" y="679703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69619" y="54355"/>
            <a:ext cx="95516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 </a:t>
            </a:r>
            <a:r>
              <a:rPr dirty="0" spc="-5"/>
              <a:t>can we measure genome</a:t>
            </a:r>
            <a:r>
              <a:rPr dirty="0" spc="50"/>
              <a:t> </a:t>
            </a:r>
            <a:r>
              <a:rPr dirty="0" spc="-5"/>
              <a:t>architecture?</a:t>
            </a:r>
          </a:p>
        </p:txBody>
      </p:sp>
      <p:sp>
        <p:nvSpPr>
          <p:cNvPr id="5" name="object 5"/>
          <p:cNvSpPr/>
          <p:nvPr/>
        </p:nvSpPr>
        <p:spPr>
          <a:xfrm>
            <a:off x="469300" y="1349125"/>
            <a:ext cx="2033107" cy="198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45652" y="966216"/>
            <a:ext cx="3158253" cy="2436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2603520" y="783336"/>
            <a:ext cx="9525000" cy="5942330"/>
            <a:chOff x="2603520" y="783336"/>
            <a:chExt cx="9525000" cy="5942330"/>
          </a:xfrm>
        </p:grpSpPr>
        <p:sp>
          <p:nvSpPr>
            <p:cNvPr id="8" name="object 8"/>
            <p:cNvSpPr/>
            <p:nvPr/>
          </p:nvSpPr>
          <p:spPr>
            <a:xfrm>
              <a:off x="9806940" y="3643884"/>
              <a:ext cx="2321052" cy="30815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735035" y="4462270"/>
              <a:ext cx="3039901" cy="20317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03520" y="1162446"/>
              <a:ext cx="3042899" cy="22851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11368" y="783336"/>
              <a:ext cx="2935224" cy="28910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40551" y="4333416"/>
            <a:ext cx="6184265" cy="2246630"/>
            <a:chOff x="340551" y="4333416"/>
            <a:chExt cx="6184265" cy="2246630"/>
          </a:xfrm>
        </p:grpSpPr>
        <p:sp>
          <p:nvSpPr>
            <p:cNvPr id="13" name="object 13"/>
            <p:cNvSpPr/>
            <p:nvPr/>
          </p:nvSpPr>
          <p:spPr>
            <a:xfrm>
              <a:off x="3729228" y="4333416"/>
              <a:ext cx="2795510" cy="22460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0551" y="4862321"/>
              <a:ext cx="3356947" cy="12763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0085"/>
          </a:xfrm>
          <a:custGeom>
            <a:avLst/>
            <a:gdLst/>
            <a:ahLst/>
            <a:cxnLst/>
            <a:rect l="l" t="t" r="r" b="b"/>
            <a:pathLst>
              <a:path w="12192000" h="680085">
                <a:moveTo>
                  <a:pt x="12191999" y="0"/>
                </a:moveTo>
                <a:lnTo>
                  <a:pt x="0" y="0"/>
                </a:lnTo>
                <a:lnTo>
                  <a:pt x="0" y="679703"/>
                </a:lnTo>
                <a:lnTo>
                  <a:pt x="12191999" y="679703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9619" y="54355"/>
            <a:ext cx="95516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 </a:t>
            </a:r>
            <a:r>
              <a:rPr dirty="0" spc="-5"/>
              <a:t>can we measure genome</a:t>
            </a:r>
            <a:r>
              <a:rPr dirty="0" spc="50"/>
              <a:t> </a:t>
            </a:r>
            <a:r>
              <a:rPr dirty="0" spc="-5"/>
              <a:t>architecture?</a:t>
            </a:r>
          </a:p>
        </p:txBody>
      </p:sp>
      <p:sp>
        <p:nvSpPr>
          <p:cNvPr id="4" name="object 4"/>
          <p:cNvSpPr/>
          <p:nvPr/>
        </p:nvSpPr>
        <p:spPr>
          <a:xfrm>
            <a:off x="1912111" y="4575577"/>
            <a:ext cx="4114800" cy="2090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08923" y="684276"/>
            <a:ext cx="10438130" cy="4555490"/>
            <a:chOff x="408923" y="684276"/>
            <a:chExt cx="10438130" cy="4555490"/>
          </a:xfrm>
        </p:grpSpPr>
        <p:sp>
          <p:nvSpPr>
            <p:cNvPr id="6" name="object 6"/>
            <p:cNvSpPr/>
            <p:nvPr/>
          </p:nvSpPr>
          <p:spPr>
            <a:xfrm>
              <a:off x="408923" y="684276"/>
              <a:ext cx="5687707" cy="37061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59986" y="2355704"/>
              <a:ext cx="2887037" cy="28834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879" y="1385316"/>
            <a:ext cx="3403600" cy="3423285"/>
            <a:chOff x="182879" y="1385316"/>
            <a:chExt cx="3403600" cy="3423285"/>
          </a:xfrm>
        </p:grpSpPr>
        <p:sp>
          <p:nvSpPr>
            <p:cNvPr id="3" name="object 3"/>
            <p:cNvSpPr/>
            <p:nvPr/>
          </p:nvSpPr>
          <p:spPr>
            <a:xfrm>
              <a:off x="220979" y="1423416"/>
              <a:ext cx="3326891" cy="33467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01929" y="1404366"/>
              <a:ext cx="3365500" cy="3385185"/>
            </a:xfrm>
            <a:custGeom>
              <a:avLst/>
              <a:gdLst/>
              <a:ahLst/>
              <a:cxnLst/>
              <a:rect l="l" t="t" r="r" b="b"/>
              <a:pathLst>
                <a:path w="3365500" h="3385185">
                  <a:moveTo>
                    <a:pt x="0" y="3384804"/>
                  </a:moveTo>
                  <a:lnTo>
                    <a:pt x="3364991" y="3384804"/>
                  </a:lnTo>
                  <a:lnTo>
                    <a:pt x="3364991" y="0"/>
                  </a:lnTo>
                  <a:lnTo>
                    <a:pt x="0" y="0"/>
                  </a:lnTo>
                  <a:lnTo>
                    <a:pt x="0" y="338480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8555735" y="1385316"/>
            <a:ext cx="3423285" cy="3423285"/>
            <a:chOff x="8555735" y="1385316"/>
            <a:chExt cx="3423285" cy="3423285"/>
          </a:xfrm>
        </p:grpSpPr>
        <p:sp>
          <p:nvSpPr>
            <p:cNvPr id="6" name="object 6"/>
            <p:cNvSpPr/>
            <p:nvPr/>
          </p:nvSpPr>
          <p:spPr>
            <a:xfrm>
              <a:off x="8593835" y="1423416"/>
              <a:ext cx="3346704" cy="3346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574785" y="1404366"/>
              <a:ext cx="3385185" cy="3385185"/>
            </a:xfrm>
            <a:custGeom>
              <a:avLst/>
              <a:gdLst/>
              <a:ahLst/>
              <a:cxnLst/>
              <a:rect l="l" t="t" r="r" b="b"/>
              <a:pathLst>
                <a:path w="3385184" h="3385185">
                  <a:moveTo>
                    <a:pt x="0" y="3384804"/>
                  </a:moveTo>
                  <a:lnTo>
                    <a:pt x="3384804" y="3384804"/>
                  </a:lnTo>
                  <a:lnTo>
                    <a:pt x="3384804" y="0"/>
                  </a:lnTo>
                  <a:lnTo>
                    <a:pt x="0" y="0"/>
                  </a:lnTo>
                  <a:lnTo>
                    <a:pt x="0" y="338480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61688" y="1385316"/>
            <a:ext cx="3403600" cy="3444240"/>
            <a:chOff x="4361688" y="1385316"/>
            <a:chExt cx="3403600" cy="3444240"/>
          </a:xfrm>
        </p:grpSpPr>
        <p:sp>
          <p:nvSpPr>
            <p:cNvPr id="9" name="object 9"/>
            <p:cNvSpPr/>
            <p:nvPr/>
          </p:nvSpPr>
          <p:spPr>
            <a:xfrm>
              <a:off x="4399788" y="2397307"/>
              <a:ext cx="3326891" cy="16961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80738" y="1404366"/>
              <a:ext cx="3365500" cy="3406140"/>
            </a:xfrm>
            <a:custGeom>
              <a:avLst/>
              <a:gdLst/>
              <a:ahLst/>
              <a:cxnLst/>
              <a:rect l="l" t="t" r="r" b="b"/>
              <a:pathLst>
                <a:path w="3365500" h="3406140">
                  <a:moveTo>
                    <a:pt x="0" y="3406139"/>
                  </a:moveTo>
                  <a:lnTo>
                    <a:pt x="3364991" y="3406139"/>
                  </a:lnTo>
                  <a:lnTo>
                    <a:pt x="3364991" y="0"/>
                  </a:lnTo>
                  <a:lnTo>
                    <a:pt x="0" y="0"/>
                  </a:lnTo>
                  <a:lnTo>
                    <a:pt x="0" y="340613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766184" y="2521077"/>
            <a:ext cx="426084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latin typeface="Arial"/>
                <a:cs typeface="Arial"/>
              </a:rPr>
              <a:t>+</a:t>
            </a:r>
            <a:endParaRPr sz="5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45628" y="2521077"/>
            <a:ext cx="426084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latin typeface="Arial"/>
                <a:cs typeface="Arial"/>
              </a:rPr>
              <a:t>=</a:t>
            </a:r>
            <a:endParaRPr sz="5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01234" y="813892"/>
            <a:ext cx="15087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ChIP-seq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27428" y="813892"/>
            <a:ext cx="6178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HiC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85401" y="813892"/>
            <a:ext cx="1151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HiChIP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57469" y="5293563"/>
            <a:ext cx="6048375" cy="1083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21155">
              <a:lnSpc>
                <a:spcPct val="1256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2009</a:t>
            </a:r>
            <a:r>
              <a:rPr dirty="0" sz="1800" spc="-5">
                <a:latin typeface="Arial"/>
                <a:cs typeface="Arial"/>
              </a:rPr>
              <a:t>, </a:t>
            </a:r>
            <a:r>
              <a:rPr dirty="0" sz="1800" spc="-5" i="1">
                <a:latin typeface="Arial"/>
                <a:cs typeface="Arial"/>
              </a:rPr>
              <a:t>Nature</a:t>
            </a:r>
            <a:r>
              <a:rPr dirty="0" sz="1800" spc="-5">
                <a:latin typeface="Arial"/>
                <a:cs typeface="Arial"/>
              </a:rPr>
              <a:t>, </a:t>
            </a:r>
            <a:r>
              <a:rPr dirty="0" sz="1800" spc="-10">
                <a:latin typeface="Arial"/>
                <a:cs typeface="Arial"/>
              </a:rPr>
              <a:t>Fullwood </a:t>
            </a:r>
            <a:r>
              <a:rPr dirty="0" sz="1800">
                <a:latin typeface="Arial"/>
                <a:cs typeface="Arial"/>
              </a:rPr>
              <a:t>... </a:t>
            </a:r>
            <a:r>
              <a:rPr dirty="0" sz="1800" spc="-5">
                <a:latin typeface="Arial"/>
                <a:cs typeface="Arial"/>
              </a:rPr>
              <a:t>Ruan: </a:t>
            </a:r>
            <a:r>
              <a:rPr dirty="0" sz="1800" spc="-10" b="1">
                <a:latin typeface="Arial"/>
                <a:cs typeface="Arial"/>
              </a:rPr>
              <a:t>ChIA-PET  </a:t>
            </a:r>
            <a:r>
              <a:rPr dirty="0" sz="1800" spc="-5" b="1">
                <a:latin typeface="Arial"/>
                <a:cs typeface="Arial"/>
              </a:rPr>
              <a:t>2016</a:t>
            </a:r>
            <a:r>
              <a:rPr dirty="0" sz="1800" spc="-5">
                <a:latin typeface="Arial"/>
                <a:cs typeface="Arial"/>
              </a:rPr>
              <a:t>, </a:t>
            </a:r>
            <a:r>
              <a:rPr dirty="0" sz="1800" spc="-5" i="1">
                <a:latin typeface="Arial"/>
                <a:cs typeface="Arial"/>
              </a:rPr>
              <a:t>Nat Meth</a:t>
            </a:r>
            <a:r>
              <a:rPr dirty="0" sz="1800" spc="-5">
                <a:latin typeface="Arial"/>
                <a:cs typeface="Arial"/>
              </a:rPr>
              <a:t>, Mumbach </a:t>
            </a:r>
            <a:r>
              <a:rPr dirty="0" sz="1800">
                <a:latin typeface="Arial"/>
                <a:cs typeface="Arial"/>
              </a:rPr>
              <a:t>... </a:t>
            </a:r>
            <a:r>
              <a:rPr dirty="0" sz="1800" spc="-5">
                <a:latin typeface="Arial"/>
                <a:cs typeface="Arial"/>
              </a:rPr>
              <a:t>Greenleaf, Chang: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HiChIP</a:t>
            </a:r>
            <a:endParaRPr sz="1800">
              <a:latin typeface="Arial"/>
              <a:cs typeface="Arial"/>
            </a:endParaRPr>
          </a:p>
          <a:p>
            <a:pPr marL="1939925">
              <a:lnSpc>
                <a:spcPct val="100000"/>
              </a:lnSpc>
              <a:spcBef>
                <a:spcPts val="745"/>
              </a:spcBef>
            </a:pPr>
            <a:r>
              <a:rPr dirty="0" sz="1800" spc="-5" b="1">
                <a:latin typeface="Arial"/>
                <a:cs typeface="Arial"/>
              </a:rPr>
              <a:t>2016</a:t>
            </a:r>
            <a:r>
              <a:rPr dirty="0" sz="1800" spc="-5">
                <a:latin typeface="Arial"/>
                <a:cs typeface="Arial"/>
              </a:rPr>
              <a:t>, </a:t>
            </a:r>
            <a:r>
              <a:rPr dirty="0" sz="1800" spc="-5" i="1">
                <a:latin typeface="Arial"/>
                <a:cs typeface="Arial"/>
              </a:rPr>
              <a:t>Cell Res</a:t>
            </a:r>
            <a:r>
              <a:rPr dirty="0" sz="1800" spc="-5">
                <a:latin typeface="Arial"/>
                <a:cs typeface="Arial"/>
              </a:rPr>
              <a:t>, Fang </a:t>
            </a:r>
            <a:r>
              <a:rPr dirty="0" sz="1800">
                <a:latin typeface="Arial"/>
                <a:cs typeface="Arial"/>
              </a:rPr>
              <a:t>... </a:t>
            </a:r>
            <a:r>
              <a:rPr dirty="0" sz="1800" spc="-10">
                <a:latin typeface="Arial"/>
                <a:cs typeface="Arial"/>
              </a:rPr>
              <a:t>Ren: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PLAC-seq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852909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34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519" y="1065167"/>
            <a:ext cx="11956415" cy="4598670"/>
            <a:chOff x="199519" y="1065167"/>
            <a:chExt cx="11956415" cy="4598670"/>
          </a:xfrm>
        </p:grpSpPr>
        <p:sp>
          <p:nvSpPr>
            <p:cNvPr id="3" name="object 3"/>
            <p:cNvSpPr/>
            <p:nvPr/>
          </p:nvSpPr>
          <p:spPr>
            <a:xfrm>
              <a:off x="199519" y="1065167"/>
              <a:ext cx="11956029" cy="45980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8140" y="1223771"/>
              <a:ext cx="11475720" cy="41010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852909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35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747" y="6073241"/>
            <a:ext cx="1350645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2020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 spc="-15">
                <a:latin typeface="Arial"/>
                <a:cs typeface="Arial"/>
              </a:rPr>
              <a:t>Gryder,  </a:t>
            </a:r>
            <a:r>
              <a:rPr dirty="0" sz="1400">
                <a:latin typeface="Arial"/>
                <a:cs typeface="Arial"/>
              </a:rPr>
              <a:t>Khan &amp; Stanton,  </a:t>
            </a:r>
            <a:r>
              <a:rPr dirty="0" sz="1400" i="1">
                <a:latin typeface="Arial"/>
                <a:cs typeface="Arial"/>
              </a:rPr>
              <a:t>Nature</a:t>
            </a:r>
            <a:r>
              <a:rPr dirty="0" sz="1400" spc="-10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Protocols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2909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36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2051304" y="685798"/>
              <a:ext cx="9435084" cy="61721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680085"/>
            </a:xfrm>
            <a:custGeom>
              <a:avLst/>
              <a:gdLst/>
              <a:ahLst/>
              <a:cxnLst/>
              <a:rect l="l" t="t" r="r" b="b"/>
              <a:pathLst>
                <a:path w="12192000" h="680085">
                  <a:moveTo>
                    <a:pt x="12191999" y="0"/>
                  </a:moveTo>
                  <a:lnTo>
                    <a:pt x="0" y="0"/>
                  </a:lnTo>
                  <a:lnTo>
                    <a:pt x="0" y="679703"/>
                  </a:lnTo>
                  <a:lnTo>
                    <a:pt x="12191999" y="679703"/>
                  </a:lnTo>
                  <a:lnTo>
                    <a:pt x="1219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4293" y="54355"/>
            <a:ext cx="105429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 </a:t>
            </a:r>
            <a:r>
              <a:rPr dirty="0" spc="-5"/>
              <a:t>can we see </a:t>
            </a:r>
            <a:r>
              <a:rPr dirty="0" spc="-5">
                <a:solidFill>
                  <a:srgbClr val="F92D4A"/>
                </a:solidFill>
              </a:rPr>
              <a:t>global </a:t>
            </a:r>
            <a:r>
              <a:rPr dirty="0">
                <a:solidFill>
                  <a:srgbClr val="F92D4A"/>
                </a:solidFill>
              </a:rPr>
              <a:t>changes </a:t>
            </a:r>
            <a:r>
              <a:rPr dirty="0"/>
              <a:t>in</a:t>
            </a:r>
            <a:r>
              <a:rPr dirty="0" spc="-30"/>
              <a:t> </a:t>
            </a:r>
            <a:r>
              <a:rPr dirty="0"/>
              <a:t>architecture?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67300" cy="1140460"/>
          </a:xfrm>
          <a:custGeom>
            <a:avLst/>
            <a:gdLst/>
            <a:ahLst/>
            <a:cxnLst/>
            <a:rect l="l" t="t" r="r" b="b"/>
            <a:pathLst>
              <a:path w="5067300" h="1140460">
                <a:moveTo>
                  <a:pt x="0" y="1139952"/>
                </a:moveTo>
                <a:lnTo>
                  <a:pt x="5067300" y="1139952"/>
                </a:lnTo>
                <a:lnTo>
                  <a:pt x="5067300" y="0"/>
                </a:lnTo>
                <a:lnTo>
                  <a:pt x="0" y="0"/>
                </a:lnTo>
                <a:lnTo>
                  <a:pt x="0" y="1139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1632" y="2598594"/>
            <a:ext cx="4696795" cy="3316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53923" y="6089700"/>
            <a:ext cx="42125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2017</a:t>
            </a:r>
            <a:r>
              <a:rPr dirty="0" sz="1600" spc="-5">
                <a:latin typeface="Arial"/>
                <a:cs typeface="Arial"/>
              </a:rPr>
              <a:t>, </a:t>
            </a:r>
            <a:r>
              <a:rPr dirty="0" sz="1600" spc="-5" i="1">
                <a:latin typeface="Arial"/>
                <a:cs typeface="Arial"/>
              </a:rPr>
              <a:t>Molecular </a:t>
            </a:r>
            <a:r>
              <a:rPr dirty="0" sz="1600" i="1">
                <a:latin typeface="Arial"/>
                <a:cs typeface="Arial"/>
              </a:rPr>
              <a:t>Cell</a:t>
            </a:r>
            <a:r>
              <a:rPr dirty="0" sz="1600">
                <a:latin typeface="Arial"/>
                <a:cs typeface="Arial"/>
              </a:rPr>
              <a:t>, </a:t>
            </a:r>
            <a:r>
              <a:rPr dirty="0" sz="1600" spc="-5">
                <a:latin typeface="Arial"/>
                <a:cs typeface="Arial"/>
              </a:rPr>
              <a:t>Kieffer-Kwon </a:t>
            </a:r>
            <a:r>
              <a:rPr dirty="0" sz="1600" spc="-5" i="1">
                <a:latin typeface="Arial"/>
                <a:cs typeface="Arial"/>
              </a:rPr>
              <a:t>...</a:t>
            </a:r>
            <a:r>
              <a:rPr dirty="0" sz="1600" spc="15" i="1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Casellas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13672" y="1235262"/>
            <a:ext cx="6211530" cy="1518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480" y="233553"/>
            <a:ext cx="47390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0">
                <a:latin typeface="Arial"/>
                <a:cs typeface="Arial"/>
              </a:rPr>
              <a:t>When to use</a:t>
            </a:r>
            <a:r>
              <a:rPr dirty="0" sz="4000" spc="-15" b="0">
                <a:latin typeface="Arial"/>
                <a:cs typeface="Arial"/>
              </a:rPr>
              <a:t> </a:t>
            </a:r>
            <a:r>
              <a:rPr dirty="0" sz="4000" spc="-10"/>
              <a:t>AQuA</a:t>
            </a:r>
            <a:r>
              <a:rPr dirty="0" sz="4000" spc="-10" b="0">
                <a:latin typeface="Arial"/>
                <a:cs typeface="Arial"/>
              </a:rPr>
              <a:t>?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7310" y="2782569"/>
            <a:ext cx="28213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2017</a:t>
            </a:r>
            <a:r>
              <a:rPr dirty="0" sz="1600" spc="-5">
                <a:latin typeface="Arial"/>
                <a:cs typeface="Arial"/>
              </a:rPr>
              <a:t>, </a:t>
            </a:r>
            <a:r>
              <a:rPr dirty="0" sz="1600" spc="-5" i="1">
                <a:latin typeface="Arial"/>
                <a:cs typeface="Arial"/>
              </a:rPr>
              <a:t>Cell</a:t>
            </a:r>
            <a:r>
              <a:rPr dirty="0" sz="1600" spc="-5">
                <a:latin typeface="Arial"/>
                <a:cs typeface="Arial"/>
              </a:rPr>
              <a:t>, Weintraub ...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40">
                <a:latin typeface="Arial"/>
                <a:cs typeface="Arial"/>
              </a:rPr>
              <a:t>Young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8962" y="1381201"/>
            <a:ext cx="383857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9398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global </a:t>
            </a:r>
            <a:r>
              <a:rPr dirty="0" sz="2800">
                <a:latin typeface="Arial"/>
                <a:cs typeface="Arial"/>
              </a:rPr>
              <a:t>changes</a:t>
            </a:r>
            <a:r>
              <a:rPr dirty="0" sz="2800" spc="5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in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800" spc="-5" b="1">
                <a:latin typeface="Arial"/>
                <a:cs typeface="Arial"/>
              </a:rPr>
              <a:t>chromatin</a:t>
            </a:r>
            <a:r>
              <a:rPr dirty="0" sz="2800" spc="-1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compaction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9488" y="3669817"/>
            <a:ext cx="6007424" cy="2567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112002" y="62229"/>
            <a:ext cx="521970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89535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global changes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in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800" spc="-5" b="1">
                <a:latin typeface="Arial"/>
                <a:cs typeface="Arial"/>
              </a:rPr>
              <a:t>ChIP-target protein</a:t>
            </a:r>
            <a:r>
              <a:rPr dirty="0" sz="2800" spc="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abundance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4981" y="6398463"/>
            <a:ext cx="355472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2019</a:t>
            </a:r>
            <a:r>
              <a:rPr dirty="0" sz="1600" spc="-5">
                <a:latin typeface="Arial"/>
                <a:cs typeface="Arial"/>
              </a:rPr>
              <a:t>, </a:t>
            </a:r>
            <a:r>
              <a:rPr dirty="0" sz="1600" spc="-5" i="1">
                <a:latin typeface="Arial"/>
                <a:cs typeface="Arial"/>
              </a:rPr>
              <a:t>Nature Genetics</a:t>
            </a:r>
            <a:r>
              <a:rPr dirty="0" sz="1600" spc="-5">
                <a:latin typeface="Arial"/>
                <a:cs typeface="Arial"/>
              </a:rPr>
              <a:t>, </a:t>
            </a:r>
            <a:r>
              <a:rPr dirty="0" sz="1600" spc="-10">
                <a:latin typeface="Arial"/>
                <a:cs typeface="Arial"/>
              </a:rPr>
              <a:t>Gryder </a:t>
            </a:r>
            <a:r>
              <a:rPr dirty="0" sz="1600" spc="-5">
                <a:latin typeface="Arial"/>
                <a:cs typeface="Arial"/>
              </a:rPr>
              <a:t>...</a:t>
            </a:r>
            <a:r>
              <a:rPr dirty="0" sz="1600" spc="1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Khan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52909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37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19557"/>
            <a:ext cx="7162800" cy="2999740"/>
            <a:chOff x="-6350" y="19557"/>
            <a:chExt cx="7162800" cy="2999740"/>
          </a:xfrm>
        </p:grpSpPr>
        <p:sp>
          <p:nvSpPr>
            <p:cNvPr id="3" name="object 3"/>
            <p:cNvSpPr/>
            <p:nvPr/>
          </p:nvSpPr>
          <p:spPr>
            <a:xfrm>
              <a:off x="101686" y="320785"/>
              <a:ext cx="2586649" cy="26982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688335" y="834644"/>
              <a:ext cx="4467538" cy="2184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06523" y="225551"/>
              <a:ext cx="3389376" cy="3886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25907"/>
              <a:ext cx="832485" cy="643255"/>
            </a:xfrm>
            <a:custGeom>
              <a:avLst/>
              <a:gdLst/>
              <a:ahLst/>
              <a:cxnLst/>
              <a:rect l="l" t="t" r="r" b="b"/>
              <a:pathLst>
                <a:path w="832485" h="643255">
                  <a:moveTo>
                    <a:pt x="832104" y="0"/>
                  </a:moveTo>
                  <a:lnTo>
                    <a:pt x="0" y="0"/>
                  </a:lnTo>
                  <a:lnTo>
                    <a:pt x="0" y="643128"/>
                  </a:lnTo>
                  <a:lnTo>
                    <a:pt x="832104" y="643128"/>
                  </a:lnTo>
                  <a:lnTo>
                    <a:pt x="832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5907"/>
              <a:ext cx="832485" cy="643255"/>
            </a:xfrm>
            <a:custGeom>
              <a:avLst/>
              <a:gdLst/>
              <a:ahLst/>
              <a:cxnLst/>
              <a:rect l="l" t="t" r="r" b="b"/>
              <a:pathLst>
                <a:path w="832485" h="643255">
                  <a:moveTo>
                    <a:pt x="0" y="643128"/>
                  </a:moveTo>
                  <a:lnTo>
                    <a:pt x="832104" y="643128"/>
                  </a:lnTo>
                  <a:lnTo>
                    <a:pt x="832104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8176" y="6552996"/>
            <a:ext cx="381507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2020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 spc="-15">
                <a:latin typeface="Arial"/>
                <a:cs typeface="Arial"/>
              </a:rPr>
              <a:t>Gryder, </a:t>
            </a:r>
            <a:r>
              <a:rPr dirty="0" sz="1400">
                <a:latin typeface="Arial"/>
                <a:cs typeface="Arial"/>
              </a:rPr>
              <a:t>Khan &amp; Stanton, </a:t>
            </a:r>
            <a:r>
              <a:rPr dirty="0" sz="1400" i="1">
                <a:latin typeface="Arial"/>
                <a:cs typeface="Arial"/>
              </a:rPr>
              <a:t>Nature</a:t>
            </a:r>
            <a:r>
              <a:rPr dirty="0" sz="1400" spc="-13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Protocols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57990" y="654263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38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1589" y="3500548"/>
            <a:ext cx="7060565" cy="2649855"/>
            <a:chOff x="101589" y="3500548"/>
            <a:chExt cx="7060565" cy="2649855"/>
          </a:xfrm>
        </p:grpSpPr>
        <p:sp>
          <p:nvSpPr>
            <p:cNvPr id="11" name="object 11"/>
            <p:cNvSpPr/>
            <p:nvPr/>
          </p:nvSpPr>
          <p:spPr>
            <a:xfrm>
              <a:off x="101589" y="3500548"/>
              <a:ext cx="7060477" cy="26494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1677" y="4624577"/>
              <a:ext cx="1896110" cy="67310"/>
            </a:xfrm>
            <a:custGeom>
              <a:avLst/>
              <a:gdLst/>
              <a:ahLst/>
              <a:cxnLst/>
              <a:rect l="l" t="t" r="r" b="b"/>
              <a:pathLst>
                <a:path w="1896110" h="67310">
                  <a:moveTo>
                    <a:pt x="0" y="67056"/>
                  </a:moveTo>
                  <a:lnTo>
                    <a:pt x="1895856" y="67056"/>
                  </a:lnTo>
                  <a:lnTo>
                    <a:pt x="1895856" y="0"/>
                  </a:lnTo>
                  <a:lnTo>
                    <a:pt x="0" y="0"/>
                  </a:lnTo>
                  <a:lnTo>
                    <a:pt x="0" y="67056"/>
                  </a:lnTo>
                  <a:close/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63168" y="4073651"/>
              <a:ext cx="381000" cy="5440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61381" y="4624577"/>
              <a:ext cx="1894839" cy="67310"/>
            </a:xfrm>
            <a:custGeom>
              <a:avLst/>
              <a:gdLst/>
              <a:ahLst/>
              <a:cxnLst/>
              <a:rect l="l" t="t" r="r" b="b"/>
              <a:pathLst>
                <a:path w="1894840" h="67310">
                  <a:moveTo>
                    <a:pt x="0" y="67056"/>
                  </a:moveTo>
                  <a:lnTo>
                    <a:pt x="1894332" y="67056"/>
                  </a:lnTo>
                  <a:lnTo>
                    <a:pt x="1894332" y="0"/>
                  </a:lnTo>
                  <a:lnTo>
                    <a:pt x="0" y="0"/>
                  </a:lnTo>
                  <a:lnTo>
                    <a:pt x="0" y="67056"/>
                  </a:lnTo>
                  <a:close/>
                </a:path>
              </a:pathLst>
            </a:custGeom>
            <a:ln w="2857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31536" y="4079747"/>
              <a:ext cx="381000" cy="5440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025144" y="67182"/>
            <a:ext cx="962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-15">
                <a:latin typeface="Arial"/>
                <a:cs typeface="Arial"/>
              </a:rPr>
              <a:t>3</a:t>
            </a:r>
            <a:r>
              <a:rPr dirty="0" sz="1800" spc="-5">
                <a:latin typeface="Arial"/>
                <a:cs typeface="Arial"/>
              </a:rPr>
              <a:t>K</a:t>
            </a:r>
            <a:r>
              <a:rPr dirty="0" sz="1800" spc="-15">
                <a:latin typeface="Arial"/>
                <a:cs typeface="Arial"/>
              </a:rPr>
              <a:t>2</a:t>
            </a:r>
            <a:r>
              <a:rPr dirty="0" sz="1800" spc="-5">
                <a:latin typeface="Arial"/>
                <a:cs typeface="Arial"/>
              </a:rPr>
              <a:t>7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07223" y="790955"/>
            <a:ext cx="4685030" cy="4905375"/>
            <a:chOff x="7507223" y="790955"/>
            <a:chExt cx="4685030" cy="4905375"/>
          </a:xfrm>
        </p:grpSpPr>
        <p:sp>
          <p:nvSpPr>
            <p:cNvPr id="18" name="object 18"/>
            <p:cNvSpPr/>
            <p:nvPr/>
          </p:nvSpPr>
          <p:spPr>
            <a:xfrm>
              <a:off x="7642733" y="888750"/>
              <a:ext cx="4258887" cy="48070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507223" y="790955"/>
              <a:ext cx="4684776" cy="43723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11245595" y="111252"/>
            <a:ext cx="876300" cy="3078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9484" y="227847"/>
            <a:ext cx="9649739" cy="6458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3916" y="5779008"/>
            <a:ext cx="2036251" cy="719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91584" y="5313512"/>
            <a:ext cx="1362455" cy="1455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44062" y="3069806"/>
            <a:ext cx="1992823" cy="2151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01456" y="3598164"/>
            <a:ext cx="1981200" cy="1222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79802" y="4744339"/>
            <a:ext cx="132842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ha</a:t>
            </a:r>
            <a:r>
              <a:rPr dirty="0" sz="2400" spc="-15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cer  </a:t>
            </a:r>
            <a:r>
              <a:rPr dirty="0" sz="2400" spc="-5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38056" y="2632075"/>
            <a:ext cx="14973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6258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Gene  </a:t>
            </a:r>
            <a:r>
              <a:rPr dirty="0" sz="2400" spc="-5">
                <a:latin typeface="Arial"/>
                <a:cs typeface="Arial"/>
              </a:rPr>
              <a:t>e</a:t>
            </a:r>
            <a:r>
              <a:rPr dirty="0" sz="2400" spc="-20">
                <a:latin typeface="Arial"/>
                <a:cs typeface="Arial"/>
              </a:rPr>
              <a:t>x</a:t>
            </a:r>
            <a:r>
              <a:rPr dirty="0" sz="2400" spc="-5">
                <a:latin typeface="Arial"/>
                <a:cs typeface="Arial"/>
              </a:rPr>
              <a:t>pression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238" y="4396232"/>
            <a:ext cx="10064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TF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400" spc="-5">
                <a:latin typeface="Arial"/>
                <a:cs typeface="Arial"/>
              </a:rPr>
              <a:t>b</a:t>
            </a:r>
            <a:r>
              <a:rPr dirty="0" sz="2400" spc="-15">
                <a:latin typeface="Arial"/>
                <a:cs typeface="Arial"/>
              </a:rPr>
              <a:t>i</a:t>
            </a:r>
            <a:r>
              <a:rPr dirty="0" sz="2400" spc="-5">
                <a:latin typeface="Arial"/>
                <a:cs typeface="Arial"/>
              </a:rPr>
              <a:t>nd</a:t>
            </a:r>
            <a:r>
              <a:rPr dirty="0" sz="2400" spc="-15">
                <a:latin typeface="Arial"/>
                <a:cs typeface="Arial"/>
              </a:rPr>
              <a:t>i</a:t>
            </a:r>
            <a:r>
              <a:rPr dirty="0" sz="2400" spc="-5">
                <a:latin typeface="Arial"/>
                <a:cs typeface="Arial"/>
              </a:rPr>
              <a:t>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9319" y="2443734"/>
            <a:ext cx="14458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1940" marR="5080" indent="-26987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E</a:t>
            </a:r>
            <a:r>
              <a:rPr dirty="0" sz="2400" spc="-15">
                <a:latin typeface="Arial"/>
                <a:cs typeface="Arial"/>
              </a:rPr>
              <a:t>p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15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en</a:t>
            </a:r>
            <a:r>
              <a:rPr dirty="0" sz="2400" spc="-1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tic  </a:t>
            </a:r>
            <a:r>
              <a:rPr dirty="0" sz="2400" spc="-5">
                <a:latin typeface="Arial"/>
                <a:cs typeface="Arial"/>
              </a:rPr>
              <a:t>Codes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37348" y="4834001"/>
            <a:ext cx="158750" cy="163830"/>
            <a:chOff x="7237348" y="4834001"/>
            <a:chExt cx="158750" cy="163830"/>
          </a:xfrm>
        </p:grpSpPr>
        <p:sp>
          <p:nvSpPr>
            <p:cNvPr id="11" name="object 11"/>
            <p:cNvSpPr/>
            <p:nvPr/>
          </p:nvSpPr>
          <p:spPr>
            <a:xfrm>
              <a:off x="7240523" y="4837176"/>
              <a:ext cx="152400" cy="1569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237348" y="4834001"/>
              <a:ext cx="158750" cy="1633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6312280" y="4044569"/>
            <a:ext cx="158750" cy="163830"/>
            <a:chOff x="6312280" y="4044569"/>
            <a:chExt cx="158750" cy="163830"/>
          </a:xfrm>
        </p:grpSpPr>
        <p:sp>
          <p:nvSpPr>
            <p:cNvPr id="14" name="object 14"/>
            <p:cNvSpPr/>
            <p:nvPr/>
          </p:nvSpPr>
          <p:spPr>
            <a:xfrm>
              <a:off x="6315455" y="4047744"/>
              <a:ext cx="152400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312280" y="4044569"/>
              <a:ext cx="158750" cy="1633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3723132" y="5635752"/>
            <a:ext cx="342900" cy="416559"/>
          </a:xfrm>
          <a:custGeom>
            <a:avLst/>
            <a:gdLst/>
            <a:ahLst/>
            <a:cxnLst/>
            <a:rect l="l" t="t" r="r" b="b"/>
            <a:pathLst>
              <a:path w="342900" h="416560">
                <a:moveTo>
                  <a:pt x="10667" y="95910"/>
                </a:moveTo>
                <a:lnTo>
                  <a:pt x="0" y="95910"/>
                </a:lnTo>
                <a:lnTo>
                  <a:pt x="0" y="320141"/>
                </a:lnTo>
                <a:lnTo>
                  <a:pt x="10667" y="320141"/>
                </a:lnTo>
                <a:lnTo>
                  <a:pt x="10667" y="95910"/>
                </a:lnTo>
                <a:close/>
              </a:path>
              <a:path w="342900" h="416560">
                <a:moveTo>
                  <a:pt x="42798" y="95910"/>
                </a:moveTo>
                <a:lnTo>
                  <a:pt x="21462" y="95910"/>
                </a:lnTo>
                <a:lnTo>
                  <a:pt x="21462" y="320141"/>
                </a:lnTo>
                <a:lnTo>
                  <a:pt x="42798" y="320141"/>
                </a:lnTo>
                <a:lnTo>
                  <a:pt x="42798" y="95910"/>
                </a:lnTo>
                <a:close/>
              </a:path>
              <a:path w="342900" h="416560">
                <a:moveTo>
                  <a:pt x="137413" y="0"/>
                </a:moveTo>
                <a:lnTo>
                  <a:pt x="137413" y="95910"/>
                </a:lnTo>
                <a:lnTo>
                  <a:pt x="53593" y="95910"/>
                </a:lnTo>
                <a:lnTo>
                  <a:pt x="53593" y="320141"/>
                </a:lnTo>
                <a:lnTo>
                  <a:pt x="137413" y="320141"/>
                </a:lnTo>
                <a:lnTo>
                  <a:pt x="137413" y="416052"/>
                </a:lnTo>
                <a:lnTo>
                  <a:pt x="342900" y="208026"/>
                </a:lnTo>
                <a:lnTo>
                  <a:pt x="13741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2441" y="4806950"/>
            <a:ext cx="325120" cy="323850"/>
          </a:xfrm>
          <a:custGeom>
            <a:avLst/>
            <a:gdLst/>
            <a:ahLst/>
            <a:cxnLst/>
            <a:rect l="l" t="t" r="r" b="b"/>
            <a:pathLst>
              <a:path w="325120" h="323850">
                <a:moveTo>
                  <a:pt x="7493" y="158623"/>
                </a:moveTo>
                <a:lnTo>
                  <a:pt x="0" y="166243"/>
                </a:lnTo>
                <a:lnTo>
                  <a:pt x="160147" y="323342"/>
                </a:lnTo>
                <a:lnTo>
                  <a:pt x="167640" y="315722"/>
                </a:lnTo>
                <a:lnTo>
                  <a:pt x="7493" y="158623"/>
                </a:lnTo>
                <a:close/>
              </a:path>
              <a:path w="325120" h="323850">
                <a:moveTo>
                  <a:pt x="29972" y="135636"/>
                </a:moveTo>
                <a:lnTo>
                  <a:pt x="14986" y="151002"/>
                </a:lnTo>
                <a:lnTo>
                  <a:pt x="175133" y="308101"/>
                </a:lnTo>
                <a:lnTo>
                  <a:pt x="190119" y="292735"/>
                </a:lnTo>
                <a:lnTo>
                  <a:pt x="29972" y="135636"/>
                </a:lnTo>
                <a:close/>
              </a:path>
              <a:path w="325120" h="323850">
                <a:moveTo>
                  <a:pt x="323786" y="225170"/>
                </a:moveTo>
                <a:lnTo>
                  <a:pt x="256412" y="225170"/>
                </a:lnTo>
                <a:lnTo>
                  <a:pt x="324866" y="292354"/>
                </a:lnTo>
                <a:lnTo>
                  <a:pt x="323786" y="225170"/>
                </a:lnTo>
                <a:close/>
              </a:path>
              <a:path w="325120" h="323850">
                <a:moveTo>
                  <a:pt x="320167" y="0"/>
                </a:moveTo>
                <a:lnTo>
                  <a:pt x="27812" y="1016"/>
                </a:lnTo>
                <a:lnTo>
                  <a:pt x="96266" y="68199"/>
                </a:lnTo>
                <a:lnTo>
                  <a:pt x="37592" y="128016"/>
                </a:lnTo>
                <a:lnTo>
                  <a:pt x="197612" y="285114"/>
                </a:lnTo>
                <a:lnTo>
                  <a:pt x="256412" y="225170"/>
                </a:lnTo>
                <a:lnTo>
                  <a:pt x="323786" y="225170"/>
                </a:lnTo>
                <a:lnTo>
                  <a:pt x="32016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132064" y="3902964"/>
            <a:ext cx="342900" cy="416559"/>
          </a:xfrm>
          <a:custGeom>
            <a:avLst/>
            <a:gdLst/>
            <a:ahLst/>
            <a:cxnLst/>
            <a:rect l="l" t="t" r="r" b="b"/>
            <a:pathLst>
              <a:path w="342900" h="416560">
                <a:moveTo>
                  <a:pt x="10667" y="95885"/>
                </a:moveTo>
                <a:lnTo>
                  <a:pt x="0" y="95885"/>
                </a:lnTo>
                <a:lnTo>
                  <a:pt x="0" y="320167"/>
                </a:lnTo>
                <a:lnTo>
                  <a:pt x="10667" y="320167"/>
                </a:lnTo>
                <a:lnTo>
                  <a:pt x="10667" y="95885"/>
                </a:lnTo>
                <a:close/>
              </a:path>
              <a:path w="342900" h="416560">
                <a:moveTo>
                  <a:pt x="42799" y="95885"/>
                </a:moveTo>
                <a:lnTo>
                  <a:pt x="21462" y="95885"/>
                </a:lnTo>
                <a:lnTo>
                  <a:pt x="21462" y="320167"/>
                </a:lnTo>
                <a:lnTo>
                  <a:pt x="42799" y="320167"/>
                </a:lnTo>
                <a:lnTo>
                  <a:pt x="42799" y="95885"/>
                </a:lnTo>
                <a:close/>
              </a:path>
              <a:path w="342900" h="416560">
                <a:moveTo>
                  <a:pt x="137413" y="0"/>
                </a:moveTo>
                <a:lnTo>
                  <a:pt x="137413" y="95885"/>
                </a:lnTo>
                <a:lnTo>
                  <a:pt x="53593" y="95885"/>
                </a:lnTo>
                <a:lnTo>
                  <a:pt x="53593" y="320167"/>
                </a:lnTo>
                <a:lnTo>
                  <a:pt x="137413" y="320167"/>
                </a:lnTo>
                <a:lnTo>
                  <a:pt x="137413" y="416052"/>
                </a:lnTo>
                <a:lnTo>
                  <a:pt x="342900" y="208025"/>
                </a:lnTo>
                <a:lnTo>
                  <a:pt x="13741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007489" y="770001"/>
            <a:ext cx="1092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O</a:t>
            </a:r>
            <a:r>
              <a:rPr dirty="0" sz="2400" spc="5">
                <a:latin typeface="Arial"/>
                <a:cs typeface="Arial"/>
              </a:rPr>
              <a:t>r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15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ami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76652" y="1136141"/>
            <a:ext cx="753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C</a:t>
            </a:r>
            <a:r>
              <a:rPr dirty="0" sz="2400" spc="-15">
                <a:latin typeface="Arial"/>
                <a:cs typeface="Arial"/>
              </a:rPr>
              <a:t>o</a:t>
            </a:r>
            <a:r>
              <a:rPr dirty="0" sz="2400" spc="-5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76400" y="1679994"/>
            <a:ext cx="4466590" cy="1970405"/>
            <a:chOff x="1676400" y="1679994"/>
            <a:chExt cx="4466590" cy="1970405"/>
          </a:xfrm>
        </p:grpSpPr>
        <p:sp>
          <p:nvSpPr>
            <p:cNvPr id="22" name="object 22"/>
            <p:cNvSpPr/>
            <p:nvPr/>
          </p:nvSpPr>
          <p:spPr>
            <a:xfrm>
              <a:off x="1676400" y="1679994"/>
              <a:ext cx="2085051" cy="196998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141615" y="1997311"/>
              <a:ext cx="1653942" cy="15383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76472" y="2176271"/>
              <a:ext cx="2366645" cy="992505"/>
            </a:xfrm>
            <a:custGeom>
              <a:avLst/>
              <a:gdLst/>
              <a:ahLst/>
              <a:cxnLst/>
              <a:rect l="l" t="t" r="r" b="b"/>
              <a:pathLst>
                <a:path w="2366645" h="992505">
                  <a:moveTo>
                    <a:pt x="10668" y="95885"/>
                  </a:moveTo>
                  <a:lnTo>
                    <a:pt x="0" y="95885"/>
                  </a:lnTo>
                  <a:lnTo>
                    <a:pt x="0" y="320167"/>
                  </a:lnTo>
                  <a:lnTo>
                    <a:pt x="10668" y="320167"/>
                  </a:lnTo>
                  <a:lnTo>
                    <a:pt x="10668" y="95885"/>
                  </a:lnTo>
                  <a:close/>
                </a:path>
                <a:path w="2366645" h="992505">
                  <a:moveTo>
                    <a:pt x="42799" y="95885"/>
                  </a:moveTo>
                  <a:lnTo>
                    <a:pt x="21463" y="95885"/>
                  </a:lnTo>
                  <a:lnTo>
                    <a:pt x="21463" y="320167"/>
                  </a:lnTo>
                  <a:lnTo>
                    <a:pt x="42799" y="320167"/>
                  </a:lnTo>
                  <a:lnTo>
                    <a:pt x="42799" y="95885"/>
                  </a:lnTo>
                  <a:close/>
                </a:path>
                <a:path w="2366645" h="992505">
                  <a:moveTo>
                    <a:pt x="342900" y="208026"/>
                  </a:moveTo>
                  <a:lnTo>
                    <a:pt x="137414" y="0"/>
                  </a:lnTo>
                  <a:lnTo>
                    <a:pt x="137414" y="95885"/>
                  </a:lnTo>
                  <a:lnTo>
                    <a:pt x="53594" y="95885"/>
                  </a:lnTo>
                  <a:lnTo>
                    <a:pt x="53594" y="320167"/>
                  </a:lnTo>
                  <a:lnTo>
                    <a:pt x="137414" y="320167"/>
                  </a:lnTo>
                  <a:lnTo>
                    <a:pt x="137414" y="416052"/>
                  </a:lnTo>
                  <a:lnTo>
                    <a:pt x="342900" y="208026"/>
                  </a:lnTo>
                  <a:close/>
                </a:path>
                <a:path w="2366645" h="992505">
                  <a:moveTo>
                    <a:pt x="2129282" y="650494"/>
                  </a:moveTo>
                  <a:lnTo>
                    <a:pt x="2119884" y="645287"/>
                  </a:lnTo>
                  <a:lnTo>
                    <a:pt x="2011680" y="841756"/>
                  </a:lnTo>
                  <a:lnTo>
                    <a:pt x="2021078" y="846963"/>
                  </a:lnTo>
                  <a:lnTo>
                    <a:pt x="2129282" y="650494"/>
                  </a:lnTo>
                  <a:close/>
                </a:path>
                <a:path w="2366645" h="992505">
                  <a:moveTo>
                    <a:pt x="2157476" y="665988"/>
                  </a:moveTo>
                  <a:lnTo>
                    <a:pt x="2138680" y="655701"/>
                  </a:lnTo>
                  <a:lnTo>
                    <a:pt x="2030476" y="852170"/>
                  </a:lnTo>
                  <a:lnTo>
                    <a:pt x="2049145" y="862457"/>
                  </a:lnTo>
                  <a:lnTo>
                    <a:pt x="2157476" y="665988"/>
                  </a:lnTo>
                  <a:close/>
                </a:path>
                <a:path w="2366645" h="992505">
                  <a:moveTo>
                    <a:pt x="2366137" y="909066"/>
                  </a:moveTo>
                  <a:lnTo>
                    <a:pt x="2310384" y="711708"/>
                  </a:lnTo>
                  <a:lnTo>
                    <a:pt x="2286635" y="627634"/>
                  </a:lnTo>
                  <a:lnTo>
                    <a:pt x="2240280" y="711708"/>
                  </a:lnTo>
                  <a:lnTo>
                    <a:pt x="2166874" y="671195"/>
                  </a:lnTo>
                  <a:lnTo>
                    <a:pt x="2058543" y="867664"/>
                  </a:lnTo>
                  <a:lnTo>
                    <a:pt x="2132076" y="908177"/>
                  </a:lnTo>
                  <a:lnTo>
                    <a:pt x="2085721" y="992124"/>
                  </a:lnTo>
                  <a:lnTo>
                    <a:pt x="2366137" y="90906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979926" y="1010488"/>
            <a:ext cx="1904364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3D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Enhancer-</a:t>
            </a:r>
            <a:endParaRPr sz="2400">
              <a:latin typeface="Arial"/>
              <a:cs typeface="Arial"/>
            </a:endParaRPr>
          </a:p>
          <a:p>
            <a:pPr marL="80645">
              <a:lnSpc>
                <a:spcPct val="100000"/>
              </a:lnSpc>
              <a:spcBef>
                <a:spcPts val="5"/>
              </a:spcBef>
            </a:pPr>
            <a:r>
              <a:rPr dirty="0" sz="2400" spc="-5">
                <a:latin typeface="Arial"/>
                <a:cs typeface="Arial"/>
              </a:rPr>
              <a:t>Gene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pairing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793875" y="93345"/>
            <a:ext cx="860742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0000"/>
                </a:solidFill>
              </a:rPr>
              <a:t>Non-Protein-Coding DNA Drives</a:t>
            </a:r>
            <a:r>
              <a:rPr dirty="0" sz="3200" spc="-235">
                <a:solidFill>
                  <a:srgbClr val="000000"/>
                </a:solidFill>
              </a:rPr>
              <a:t> </a:t>
            </a:r>
            <a:r>
              <a:rPr dirty="0" sz="3200" spc="-5">
                <a:solidFill>
                  <a:srgbClr val="000000"/>
                </a:solidFill>
              </a:rPr>
              <a:t>Epigenetics</a:t>
            </a:r>
            <a:endParaRPr sz="3200"/>
          </a:p>
        </p:txBody>
      </p:sp>
      <p:sp>
        <p:nvSpPr>
          <p:cNvPr id="27" name="object 27"/>
          <p:cNvSpPr/>
          <p:nvPr/>
        </p:nvSpPr>
        <p:spPr>
          <a:xfrm>
            <a:off x="9383268" y="4994147"/>
            <a:ext cx="416559" cy="342900"/>
          </a:xfrm>
          <a:custGeom>
            <a:avLst/>
            <a:gdLst/>
            <a:ahLst/>
            <a:cxnLst/>
            <a:rect l="l" t="t" r="r" b="b"/>
            <a:pathLst>
              <a:path w="416559" h="342900">
                <a:moveTo>
                  <a:pt x="320166" y="0"/>
                </a:moveTo>
                <a:lnTo>
                  <a:pt x="95884" y="0"/>
                </a:lnTo>
                <a:lnTo>
                  <a:pt x="95884" y="10668"/>
                </a:lnTo>
                <a:lnTo>
                  <a:pt x="320166" y="10668"/>
                </a:lnTo>
                <a:lnTo>
                  <a:pt x="320166" y="0"/>
                </a:lnTo>
                <a:close/>
              </a:path>
              <a:path w="416559" h="342900">
                <a:moveTo>
                  <a:pt x="320166" y="21462"/>
                </a:moveTo>
                <a:lnTo>
                  <a:pt x="95884" y="21462"/>
                </a:lnTo>
                <a:lnTo>
                  <a:pt x="95884" y="42799"/>
                </a:lnTo>
                <a:lnTo>
                  <a:pt x="320166" y="42799"/>
                </a:lnTo>
                <a:lnTo>
                  <a:pt x="320166" y="21462"/>
                </a:lnTo>
                <a:close/>
              </a:path>
              <a:path w="416559" h="342900">
                <a:moveTo>
                  <a:pt x="416051" y="137413"/>
                </a:moveTo>
                <a:lnTo>
                  <a:pt x="0" y="137413"/>
                </a:lnTo>
                <a:lnTo>
                  <a:pt x="208025" y="342899"/>
                </a:lnTo>
                <a:lnTo>
                  <a:pt x="416051" y="137413"/>
                </a:lnTo>
                <a:close/>
              </a:path>
              <a:path w="416559" h="342900">
                <a:moveTo>
                  <a:pt x="320166" y="53593"/>
                </a:moveTo>
                <a:lnTo>
                  <a:pt x="95884" y="53593"/>
                </a:lnTo>
                <a:lnTo>
                  <a:pt x="95884" y="137413"/>
                </a:lnTo>
                <a:lnTo>
                  <a:pt x="320166" y="137413"/>
                </a:lnTo>
                <a:lnTo>
                  <a:pt x="320166" y="5359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750045" y="5455107"/>
            <a:ext cx="168719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Cell identity  and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005" y="1854499"/>
            <a:ext cx="11268515" cy="3213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03885"/>
          </a:xfrm>
          <a:custGeom>
            <a:avLst/>
            <a:gdLst/>
            <a:ahLst/>
            <a:cxnLst/>
            <a:rect l="l" t="t" r="r" b="b"/>
            <a:pathLst>
              <a:path w="12192000" h="603885">
                <a:moveTo>
                  <a:pt x="12191999" y="0"/>
                </a:moveTo>
                <a:lnTo>
                  <a:pt x="0" y="0"/>
                </a:lnTo>
                <a:lnTo>
                  <a:pt x="0" y="603503"/>
                </a:lnTo>
                <a:lnTo>
                  <a:pt x="12191999" y="603503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</a:pPr>
            <a:r>
              <a:rPr dirty="0"/>
              <a:t>AQuA </a:t>
            </a:r>
            <a:r>
              <a:rPr dirty="0" spc="-5"/>
              <a:t>normalization</a:t>
            </a:r>
            <a:r>
              <a:rPr dirty="0" spc="-165"/>
              <a:t> </a:t>
            </a:r>
            <a:r>
              <a:rPr dirty="0"/>
              <a:t>strategy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0932" y="1656588"/>
            <a:ext cx="8897620" cy="3545204"/>
            <a:chOff x="1360932" y="1656588"/>
            <a:chExt cx="8897620" cy="3545204"/>
          </a:xfrm>
        </p:grpSpPr>
        <p:sp>
          <p:nvSpPr>
            <p:cNvPr id="3" name="object 3"/>
            <p:cNvSpPr/>
            <p:nvPr/>
          </p:nvSpPr>
          <p:spPr>
            <a:xfrm>
              <a:off x="4300329" y="1758231"/>
              <a:ext cx="5796263" cy="32525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60932" y="1656588"/>
              <a:ext cx="8897112" cy="3544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734182" y="1443609"/>
            <a:ext cx="962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-15">
                <a:latin typeface="Arial"/>
                <a:cs typeface="Arial"/>
              </a:rPr>
              <a:t>3</a:t>
            </a:r>
            <a:r>
              <a:rPr dirty="0" sz="1800" spc="-5">
                <a:latin typeface="Arial"/>
                <a:cs typeface="Arial"/>
              </a:rPr>
              <a:t>K</a:t>
            </a:r>
            <a:r>
              <a:rPr dirty="0" sz="1800" spc="-15">
                <a:latin typeface="Arial"/>
                <a:cs typeface="Arial"/>
              </a:rPr>
              <a:t>2</a:t>
            </a:r>
            <a:r>
              <a:rPr dirty="0" sz="1800" spc="-5">
                <a:latin typeface="Arial"/>
                <a:cs typeface="Arial"/>
              </a:rPr>
              <a:t>7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653" y="6381394"/>
            <a:ext cx="5059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(all experiments RH4 cells </a:t>
            </a:r>
            <a:r>
              <a:rPr dirty="0" sz="1800">
                <a:latin typeface="Arial"/>
                <a:cs typeface="Arial"/>
              </a:rPr>
              <a:t>+/- </a:t>
            </a:r>
            <a:r>
              <a:rPr dirty="0" sz="1800" spc="-5">
                <a:latin typeface="Arial"/>
                <a:cs typeface="Arial"/>
              </a:rPr>
              <a:t>Entinostat, 6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hours)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52909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41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92000" cy="603885"/>
          </a:xfrm>
          <a:custGeom>
            <a:avLst/>
            <a:gdLst/>
            <a:ahLst/>
            <a:cxnLst/>
            <a:rect l="l" t="t" r="r" b="b"/>
            <a:pathLst>
              <a:path w="12192000" h="603885">
                <a:moveTo>
                  <a:pt x="12191999" y="0"/>
                </a:moveTo>
                <a:lnTo>
                  <a:pt x="0" y="0"/>
                </a:lnTo>
                <a:lnTo>
                  <a:pt x="0" y="603503"/>
                </a:lnTo>
                <a:lnTo>
                  <a:pt x="12191999" y="603503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</a:pPr>
            <a:r>
              <a:rPr dirty="0"/>
              <a:t>AQuA </a:t>
            </a:r>
            <a:r>
              <a:rPr dirty="0" spc="-5"/>
              <a:t>normalization</a:t>
            </a:r>
            <a:r>
              <a:rPr dirty="0" spc="-165"/>
              <a:t> </a:t>
            </a:r>
            <a:r>
              <a:rPr dirty="0"/>
              <a:t>strategy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86471" y="1656588"/>
            <a:ext cx="2672080" cy="3545204"/>
            <a:chOff x="7586471" y="1656588"/>
            <a:chExt cx="2672080" cy="3545204"/>
          </a:xfrm>
        </p:grpSpPr>
        <p:sp>
          <p:nvSpPr>
            <p:cNvPr id="3" name="object 3"/>
            <p:cNvSpPr/>
            <p:nvPr/>
          </p:nvSpPr>
          <p:spPr>
            <a:xfrm>
              <a:off x="9332988" y="2501501"/>
              <a:ext cx="813840" cy="25093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586471" y="1656588"/>
              <a:ext cx="2671572" cy="35448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20979" y="1732788"/>
            <a:ext cx="2030095" cy="2042160"/>
            <a:chOff x="220979" y="1732788"/>
            <a:chExt cx="2030095" cy="2042160"/>
          </a:xfrm>
        </p:grpSpPr>
        <p:sp>
          <p:nvSpPr>
            <p:cNvPr id="6" name="object 6"/>
            <p:cNvSpPr/>
            <p:nvPr/>
          </p:nvSpPr>
          <p:spPr>
            <a:xfrm>
              <a:off x="259079" y="1770888"/>
              <a:ext cx="1953768" cy="19659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40029" y="1751838"/>
              <a:ext cx="1991995" cy="2004060"/>
            </a:xfrm>
            <a:custGeom>
              <a:avLst/>
              <a:gdLst/>
              <a:ahLst/>
              <a:cxnLst/>
              <a:rect l="l" t="t" r="r" b="b"/>
              <a:pathLst>
                <a:path w="1991995" h="2004060">
                  <a:moveTo>
                    <a:pt x="0" y="2004060"/>
                  </a:moveTo>
                  <a:lnTo>
                    <a:pt x="1991868" y="2004060"/>
                  </a:lnTo>
                  <a:lnTo>
                    <a:pt x="1991868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5225796" y="1732788"/>
            <a:ext cx="2042160" cy="2042160"/>
            <a:chOff x="5225796" y="1732788"/>
            <a:chExt cx="2042160" cy="2042160"/>
          </a:xfrm>
        </p:grpSpPr>
        <p:sp>
          <p:nvSpPr>
            <p:cNvPr id="9" name="object 9"/>
            <p:cNvSpPr/>
            <p:nvPr/>
          </p:nvSpPr>
          <p:spPr>
            <a:xfrm>
              <a:off x="5263896" y="1770888"/>
              <a:ext cx="1965959" cy="19659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44846" y="1751838"/>
              <a:ext cx="2004060" cy="2004060"/>
            </a:xfrm>
            <a:custGeom>
              <a:avLst/>
              <a:gdLst/>
              <a:ahLst/>
              <a:cxnLst/>
              <a:rect l="l" t="t" r="r" b="b"/>
              <a:pathLst>
                <a:path w="2004059" h="2004060">
                  <a:moveTo>
                    <a:pt x="0" y="2004060"/>
                  </a:moveTo>
                  <a:lnTo>
                    <a:pt x="2004059" y="2004060"/>
                  </a:lnTo>
                  <a:lnTo>
                    <a:pt x="2004059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764535" y="1732788"/>
            <a:ext cx="2030095" cy="2054860"/>
            <a:chOff x="2764535" y="1732788"/>
            <a:chExt cx="2030095" cy="2054860"/>
          </a:xfrm>
        </p:grpSpPr>
        <p:sp>
          <p:nvSpPr>
            <p:cNvPr id="12" name="object 12"/>
            <p:cNvSpPr/>
            <p:nvPr/>
          </p:nvSpPr>
          <p:spPr>
            <a:xfrm>
              <a:off x="2802635" y="2342883"/>
              <a:ext cx="1953767" cy="9962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83585" y="1751838"/>
              <a:ext cx="1991995" cy="2016760"/>
            </a:xfrm>
            <a:custGeom>
              <a:avLst/>
              <a:gdLst/>
              <a:ahLst/>
              <a:cxnLst/>
              <a:rect l="l" t="t" r="r" b="b"/>
              <a:pathLst>
                <a:path w="1991995" h="2016760">
                  <a:moveTo>
                    <a:pt x="0" y="2016252"/>
                  </a:moveTo>
                  <a:lnTo>
                    <a:pt x="1991867" y="2016252"/>
                  </a:lnTo>
                  <a:lnTo>
                    <a:pt x="1991867" y="0"/>
                  </a:lnTo>
                  <a:lnTo>
                    <a:pt x="0" y="0"/>
                  </a:lnTo>
                  <a:lnTo>
                    <a:pt x="0" y="201625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119120" y="1195831"/>
            <a:ext cx="13671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ChIP-</a:t>
            </a:r>
            <a:r>
              <a:rPr dirty="0" sz="2800" spc="-10">
                <a:latin typeface="Arial"/>
                <a:cs typeface="Arial"/>
              </a:rPr>
              <a:t>Rx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7367" y="797813"/>
            <a:ext cx="972819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AQuA</a:t>
            </a:r>
            <a:endParaRPr sz="28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HiC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05347" y="797813"/>
            <a:ext cx="115125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2235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AQuA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HiChIP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43447" y="4260341"/>
            <a:ext cx="1073150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Arial"/>
                <a:cs typeface="Arial"/>
              </a:rPr>
              <a:t>2.76x</a:t>
            </a:r>
            <a:endParaRPr sz="28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AQuA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imp</a:t>
            </a:r>
            <a:r>
              <a:rPr dirty="0" sz="2800" spc="5">
                <a:latin typeface="Arial"/>
                <a:cs typeface="Arial"/>
              </a:rPr>
              <a:t>a</a:t>
            </a:r>
            <a:r>
              <a:rPr dirty="0" sz="2800" spc="-5">
                <a:latin typeface="Arial"/>
                <a:cs typeface="Arial"/>
              </a:rPr>
              <a:t>ct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56279" y="4260341"/>
            <a:ext cx="1073150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Arial"/>
                <a:cs typeface="Arial"/>
              </a:rPr>
              <a:t>1.44x</a:t>
            </a:r>
            <a:endParaRPr sz="2800">
              <a:latin typeface="Arial"/>
              <a:cs typeface="Arial"/>
            </a:endParaRPr>
          </a:p>
          <a:p>
            <a:pPr marL="12700" marR="5080" indent="306070">
              <a:lnSpc>
                <a:spcPct val="100000"/>
              </a:lnSpc>
            </a:pPr>
            <a:r>
              <a:rPr dirty="0" sz="2800" spc="-10">
                <a:latin typeface="Arial"/>
                <a:cs typeface="Arial"/>
              </a:rPr>
              <a:t>Rx  </a:t>
            </a:r>
            <a:r>
              <a:rPr dirty="0" sz="2800" spc="-5">
                <a:latin typeface="Arial"/>
                <a:cs typeface="Arial"/>
              </a:rPr>
              <a:t>imp</a:t>
            </a:r>
            <a:r>
              <a:rPr dirty="0" sz="2800" spc="5">
                <a:latin typeface="Arial"/>
                <a:cs typeface="Arial"/>
              </a:rPr>
              <a:t>a</a:t>
            </a:r>
            <a:r>
              <a:rPr dirty="0" sz="2800" spc="-5">
                <a:latin typeface="Arial"/>
                <a:cs typeface="Arial"/>
              </a:rPr>
              <a:t>ct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8891" y="4262450"/>
            <a:ext cx="107378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Arial"/>
                <a:cs typeface="Arial"/>
              </a:rPr>
              <a:t>1.43x</a:t>
            </a:r>
            <a:endParaRPr sz="28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5"/>
              </a:spcBef>
            </a:pPr>
            <a:r>
              <a:rPr dirty="0" sz="2800" spc="-5">
                <a:latin typeface="Arial"/>
                <a:cs typeface="Arial"/>
              </a:rPr>
              <a:t>AQuA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impact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5653" y="6381394"/>
            <a:ext cx="5059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(all experiments RH4 cells </a:t>
            </a:r>
            <a:r>
              <a:rPr dirty="0" sz="1800">
                <a:latin typeface="Arial"/>
                <a:cs typeface="Arial"/>
              </a:rPr>
              <a:t>+/- </a:t>
            </a:r>
            <a:r>
              <a:rPr dirty="0" sz="1800" spc="-5">
                <a:latin typeface="Arial"/>
                <a:cs typeface="Arial"/>
              </a:rPr>
              <a:t>Entinostat, 6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hours)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74023" y="2878073"/>
            <a:ext cx="242570" cy="1052830"/>
          </a:xfrm>
          <a:custGeom>
            <a:avLst/>
            <a:gdLst/>
            <a:ahLst/>
            <a:cxnLst/>
            <a:rect l="l" t="t" r="r" b="b"/>
            <a:pathLst>
              <a:path w="242570" h="1052829">
                <a:moveTo>
                  <a:pt x="0" y="970661"/>
                </a:moveTo>
                <a:lnTo>
                  <a:pt x="23622" y="1052576"/>
                </a:lnTo>
                <a:lnTo>
                  <a:pt x="69378" y="991869"/>
                </a:lnTo>
                <a:lnTo>
                  <a:pt x="44576" y="991869"/>
                </a:lnTo>
                <a:lnTo>
                  <a:pt x="25780" y="988313"/>
                </a:lnTo>
                <a:lnTo>
                  <a:pt x="28094" y="975851"/>
                </a:lnTo>
                <a:lnTo>
                  <a:pt x="0" y="970661"/>
                </a:lnTo>
                <a:close/>
              </a:path>
              <a:path w="242570" h="1052829">
                <a:moveTo>
                  <a:pt x="28094" y="975851"/>
                </a:moveTo>
                <a:lnTo>
                  <a:pt x="25780" y="988313"/>
                </a:lnTo>
                <a:lnTo>
                  <a:pt x="44576" y="991869"/>
                </a:lnTo>
                <a:lnTo>
                  <a:pt x="46903" y="979326"/>
                </a:lnTo>
                <a:lnTo>
                  <a:pt x="28094" y="975851"/>
                </a:lnTo>
                <a:close/>
              </a:path>
              <a:path w="242570" h="1052829">
                <a:moveTo>
                  <a:pt x="46903" y="979326"/>
                </a:moveTo>
                <a:lnTo>
                  <a:pt x="44576" y="991869"/>
                </a:lnTo>
                <a:lnTo>
                  <a:pt x="69378" y="991869"/>
                </a:lnTo>
                <a:lnTo>
                  <a:pt x="74929" y="984503"/>
                </a:lnTo>
                <a:lnTo>
                  <a:pt x="46903" y="979326"/>
                </a:lnTo>
                <a:close/>
              </a:path>
              <a:path w="242570" h="1052829">
                <a:moveTo>
                  <a:pt x="195674" y="73195"/>
                </a:moveTo>
                <a:lnTo>
                  <a:pt x="28094" y="975851"/>
                </a:lnTo>
                <a:lnTo>
                  <a:pt x="46903" y="979326"/>
                </a:lnTo>
                <a:lnTo>
                  <a:pt x="214336" y="76674"/>
                </a:lnTo>
                <a:lnTo>
                  <a:pt x="195674" y="73195"/>
                </a:lnTo>
                <a:close/>
              </a:path>
              <a:path w="242570" h="1052829">
                <a:moveTo>
                  <a:pt x="236326" y="60705"/>
                </a:moveTo>
                <a:lnTo>
                  <a:pt x="197993" y="60705"/>
                </a:lnTo>
                <a:lnTo>
                  <a:pt x="216661" y="64135"/>
                </a:lnTo>
                <a:lnTo>
                  <a:pt x="214336" y="76674"/>
                </a:lnTo>
                <a:lnTo>
                  <a:pt x="242443" y="81914"/>
                </a:lnTo>
                <a:lnTo>
                  <a:pt x="236326" y="60705"/>
                </a:lnTo>
                <a:close/>
              </a:path>
              <a:path w="242570" h="1052829">
                <a:moveTo>
                  <a:pt x="197993" y="60705"/>
                </a:moveTo>
                <a:lnTo>
                  <a:pt x="195674" y="73195"/>
                </a:lnTo>
                <a:lnTo>
                  <a:pt x="214336" y="76674"/>
                </a:lnTo>
                <a:lnTo>
                  <a:pt x="216661" y="64135"/>
                </a:lnTo>
                <a:lnTo>
                  <a:pt x="197993" y="60705"/>
                </a:lnTo>
                <a:close/>
              </a:path>
              <a:path w="242570" h="1052829">
                <a:moveTo>
                  <a:pt x="218821" y="0"/>
                </a:moveTo>
                <a:lnTo>
                  <a:pt x="167512" y="67945"/>
                </a:lnTo>
                <a:lnTo>
                  <a:pt x="195674" y="73195"/>
                </a:lnTo>
                <a:lnTo>
                  <a:pt x="197993" y="60705"/>
                </a:lnTo>
                <a:lnTo>
                  <a:pt x="236326" y="60705"/>
                </a:lnTo>
                <a:lnTo>
                  <a:pt x="21882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07093" y="2539745"/>
            <a:ext cx="207645" cy="533400"/>
          </a:xfrm>
          <a:custGeom>
            <a:avLst/>
            <a:gdLst/>
            <a:ahLst/>
            <a:cxnLst/>
            <a:rect l="l" t="t" r="r" b="b"/>
            <a:pathLst>
              <a:path w="207645" h="533400">
                <a:moveTo>
                  <a:pt x="0" y="448944"/>
                </a:moveTo>
                <a:lnTo>
                  <a:pt x="11049" y="533400"/>
                </a:lnTo>
                <a:lnTo>
                  <a:pt x="69403" y="476503"/>
                </a:lnTo>
                <a:lnTo>
                  <a:pt x="40893" y="476503"/>
                </a:lnTo>
                <a:lnTo>
                  <a:pt x="22859" y="470280"/>
                </a:lnTo>
                <a:lnTo>
                  <a:pt x="27009" y="458329"/>
                </a:lnTo>
                <a:lnTo>
                  <a:pt x="0" y="448944"/>
                </a:lnTo>
                <a:close/>
              </a:path>
              <a:path w="207645" h="533400">
                <a:moveTo>
                  <a:pt x="27009" y="458329"/>
                </a:moveTo>
                <a:lnTo>
                  <a:pt x="22859" y="470280"/>
                </a:lnTo>
                <a:lnTo>
                  <a:pt x="40893" y="476503"/>
                </a:lnTo>
                <a:lnTo>
                  <a:pt x="45026" y="464589"/>
                </a:lnTo>
                <a:lnTo>
                  <a:pt x="27009" y="458329"/>
                </a:lnTo>
                <a:close/>
              </a:path>
              <a:path w="207645" h="533400">
                <a:moveTo>
                  <a:pt x="45026" y="464589"/>
                </a:moveTo>
                <a:lnTo>
                  <a:pt x="40893" y="476503"/>
                </a:lnTo>
                <a:lnTo>
                  <a:pt x="69403" y="476503"/>
                </a:lnTo>
                <a:lnTo>
                  <a:pt x="72008" y="473963"/>
                </a:lnTo>
                <a:lnTo>
                  <a:pt x="45026" y="464589"/>
                </a:lnTo>
                <a:close/>
              </a:path>
              <a:path w="207645" h="533400">
                <a:moveTo>
                  <a:pt x="162220" y="68849"/>
                </a:moveTo>
                <a:lnTo>
                  <a:pt x="27009" y="458329"/>
                </a:lnTo>
                <a:lnTo>
                  <a:pt x="45026" y="464589"/>
                </a:lnTo>
                <a:lnTo>
                  <a:pt x="180131" y="75071"/>
                </a:lnTo>
                <a:lnTo>
                  <a:pt x="162220" y="68849"/>
                </a:lnTo>
                <a:close/>
              </a:path>
              <a:path w="207645" h="533400">
                <a:moveTo>
                  <a:pt x="203572" y="56895"/>
                </a:moveTo>
                <a:lnTo>
                  <a:pt x="166370" y="56895"/>
                </a:lnTo>
                <a:lnTo>
                  <a:pt x="184276" y="63118"/>
                </a:lnTo>
                <a:lnTo>
                  <a:pt x="180131" y="75071"/>
                </a:lnTo>
                <a:lnTo>
                  <a:pt x="207136" y="84454"/>
                </a:lnTo>
                <a:lnTo>
                  <a:pt x="203572" y="56895"/>
                </a:lnTo>
                <a:close/>
              </a:path>
              <a:path w="207645" h="533400">
                <a:moveTo>
                  <a:pt x="166370" y="56895"/>
                </a:moveTo>
                <a:lnTo>
                  <a:pt x="162220" y="68849"/>
                </a:lnTo>
                <a:lnTo>
                  <a:pt x="180131" y="75071"/>
                </a:lnTo>
                <a:lnTo>
                  <a:pt x="184276" y="63118"/>
                </a:lnTo>
                <a:lnTo>
                  <a:pt x="166370" y="56895"/>
                </a:lnTo>
                <a:close/>
              </a:path>
              <a:path w="207645" h="533400">
                <a:moveTo>
                  <a:pt x="196214" y="0"/>
                </a:moveTo>
                <a:lnTo>
                  <a:pt x="135127" y="59436"/>
                </a:lnTo>
                <a:lnTo>
                  <a:pt x="162220" y="68849"/>
                </a:lnTo>
                <a:lnTo>
                  <a:pt x="166370" y="56895"/>
                </a:lnTo>
                <a:lnTo>
                  <a:pt x="203572" y="56895"/>
                </a:lnTo>
                <a:lnTo>
                  <a:pt x="1962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852909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42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0"/>
            <a:ext cx="12192000" cy="603885"/>
          </a:xfrm>
          <a:custGeom>
            <a:avLst/>
            <a:gdLst/>
            <a:ahLst/>
            <a:cxnLst/>
            <a:rect l="l" t="t" r="r" b="b"/>
            <a:pathLst>
              <a:path w="12192000" h="603885">
                <a:moveTo>
                  <a:pt x="12191999" y="0"/>
                </a:moveTo>
                <a:lnTo>
                  <a:pt x="0" y="0"/>
                </a:lnTo>
                <a:lnTo>
                  <a:pt x="0" y="603503"/>
                </a:lnTo>
                <a:lnTo>
                  <a:pt x="12191999" y="603503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</a:pPr>
            <a:r>
              <a:rPr dirty="0"/>
              <a:t>AQuA </a:t>
            </a:r>
            <a:r>
              <a:rPr dirty="0" spc="-5"/>
              <a:t>normalization</a:t>
            </a:r>
            <a:r>
              <a:rPr dirty="0" spc="-165"/>
              <a:t> </a:t>
            </a:r>
            <a:r>
              <a:rPr dirty="0"/>
              <a:t>strategy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402070"/>
            <a:chOff x="0" y="0"/>
            <a:chExt cx="12192000" cy="6402070"/>
          </a:xfrm>
        </p:grpSpPr>
        <p:sp>
          <p:nvSpPr>
            <p:cNvPr id="3" name="object 3"/>
            <p:cNvSpPr/>
            <p:nvPr/>
          </p:nvSpPr>
          <p:spPr>
            <a:xfrm>
              <a:off x="734999" y="749109"/>
              <a:ext cx="7541417" cy="56523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8159" y="687323"/>
              <a:ext cx="692150" cy="646430"/>
            </a:xfrm>
            <a:custGeom>
              <a:avLst/>
              <a:gdLst/>
              <a:ahLst/>
              <a:cxnLst/>
              <a:rect l="l" t="t" r="r" b="b"/>
              <a:pathLst>
                <a:path w="692150" h="646430">
                  <a:moveTo>
                    <a:pt x="691896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691896" y="646176"/>
                  </a:lnTo>
                  <a:lnTo>
                    <a:pt x="691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8159" y="627887"/>
              <a:ext cx="7828915" cy="706120"/>
            </a:xfrm>
            <a:custGeom>
              <a:avLst/>
              <a:gdLst/>
              <a:ahLst/>
              <a:cxnLst/>
              <a:rect l="l" t="t" r="r" b="b"/>
              <a:pathLst>
                <a:path w="7828915" h="706119">
                  <a:moveTo>
                    <a:pt x="0" y="705612"/>
                  </a:moveTo>
                  <a:lnTo>
                    <a:pt x="691896" y="705612"/>
                  </a:lnTo>
                  <a:lnTo>
                    <a:pt x="691896" y="59436"/>
                  </a:lnTo>
                  <a:lnTo>
                    <a:pt x="0" y="59436"/>
                  </a:lnTo>
                  <a:lnTo>
                    <a:pt x="0" y="705612"/>
                  </a:lnTo>
                  <a:close/>
                </a:path>
                <a:path w="7828915" h="706119">
                  <a:moveTo>
                    <a:pt x="7356348" y="502920"/>
                  </a:moveTo>
                  <a:lnTo>
                    <a:pt x="7828788" y="502920"/>
                  </a:lnTo>
                  <a:lnTo>
                    <a:pt x="7828788" y="0"/>
                  </a:lnTo>
                  <a:lnTo>
                    <a:pt x="7356348" y="0"/>
                  </a:lnTo>
                  <a:lnTo>
                    <a:pt x="7356348" y="5029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643255"/>
            </a:xfrm>
            <a:custGeom>
              <a:avLst/>
              <a:gdLst/>
              <a:ahLst/>
              <a:cxnLst/>
              <a:rect l="l" t="t" r="r" b="b"/>
              <a:pathLst>
                <a:path w="12192000" h="643255">
                  <a:moveTo>
                    <a:pt x="12191999" y="0"/>
                  </a:moveTo>
                  <a:lnTo>
                    <a:pt x="0" y="0"/>
                  </a:lnTo>
                  <a:lnTo>
                    <a:pt x="0" y="643127"/>
                  </a:lnTo>
                  <a:lnTo>
                    <a:pt x="12191999" y="643127"/>
                  </a:lnTo>
                  <a:lnTo>
                    <a:pt x="12191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31619" y="54355"/>
            <a:ext cx="80276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 </a:t>
            </a:r>
            <a:r>
              <a:rPr dirty="0" spc="-5"/>
              <a:t>Enhancers </a:t>
            </a:r>
            <a:r>
              <a:rPr dirty="0"/>
              <a:t>must </a:t>
            </a:r>
            <a:r>
              <a:rPr dirty="0">
                <a:solidFill>
                  <a:srgbClr val="F92D4A"/>
                </a:solidFill>
              </a:rPr>
              <a:t>Mind the</a:t>
            </a:r>
            <a:r>
              <a:rPr dirty="0" spc="-70">
                <a:solidFill>
                  <a:srgbClr val="F92D4A"/>
                </a:solidFill>
              </a:rPr>
              <a:t> </a:t>
            </a:r>
            <a:r>
              <a:rPr dirty="0">
                <a:solidFill>
                  <a:srgbClr val="F92D4A"/>
                </a:solidFill>
              </a:rPr>
              <a:t>Gap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74177" y="6531965"/>
            <a:ext cx="28759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2019</a:t>
            </a:r>
            <a:r>
              <a:rPr dirty="0" sz="1400" spc="-5">
                <a:latin typeface="Arial"/>
                <a:cs typeface="Arial"/>
              </a:rPr>
              <a:t>, Gryder </a:t>
            </a:r>
            <a:r>
              <a:rPr dirty="0" sz="1400" i="1">
                <a:latin typeface="Arial"/>
                <a:cs typeface="Arial"/>
              </a:rPr>
              <a:t>et al., Nature</a:t>
            </a:r>
            <a:r>
              <a:rPr dirty="0" sz="1400" spc="-13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Genetics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53418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43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41850" y="2579877"/>
            <a:ext cx="3711575" cy="3931285"/>
            <a:chOff x="4641850" y="2579877"/>
            <a:chExt cx="3711575" cy="3931285"/>
          </a:xfrm>
        </p:grpSpPr>
        <p:sp>
          <p:nvSpPr>
            <p:cNvPr id="11" name="object 11"/>
            <p:cNvSpPr/>
            <p:nvPr/>
          </p:nvSpPr>
          <p:spPr>
            <a:xfrm>
              <a:off x="4648200" y="2586227"/>
              <a:ext cx="3698875" cy="3918585"/>
            </a:xfrm>
            <a:custGeom>
              <a:avLst/>
              <a:gdLst/>
              <a:ahLst/>
              <a:cxnLst/>
              <a:rect l="l" t="t" r="r" b="b"/>
              <a:pathLst>
                <a:path w="3698875" h="3918584">
                  <a:moveTo>
                    <a:pt x="3698748" y="0"/>
                  </a:moveTo>
                  <a:lnTo>
                    <a:pt x="0" y="0"/>
                  </a:lnTo>
                  <a:lnTo>
                    <a:pt x="0" y="3918204"/>
                  </a:lnTo>
                  <a:lnTo>
                    <a:pt x="3698748" y="3918204"/>
                  </a:lnTo>
                  <a:lnTo>
                    <a:pt x="3698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48200" y="2586227"/>
              <a:ext cx="3698875" cy="3918585"/>
            </a:xfrm>
            <a:custGeom>
              <a:avLst/>
              <a:gdLst/>
              <a:ahLst/>
              <a:cxnLst/>
              <a:rect l="l" t="t" r="r" b="b"/>
              <a:pathLst>
                <a:path w="3698875" h="3918584">
                  <a:moveTo>
                    <a:pt x="0" y="3918204"/>
                  </a:moveTo>
                  <a:lnTo>
                    <a:pt x="3698748" y="3918204"/>
                  </a:lnTo>
                  <a:lnTo>
                    <a:pt x="3698748" y="0"/>
                  </a:lnTo>
                  <a:lnTo>
                    <a:pt x="0" y="0"/>
                  </a:lnTo>
                  <a:lnTo>
                    <a:pt x="0" y="39182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5589" y="490727"/>
            <a:ext cx="9867651" cy="2776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3164" y="3753610"/>
            <a:ext cx="10162977" cy="2895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6692" y="342900"/>
            <a:ext cx="330835" cy="309880"/>
          </a:xfrm>
          <a:custGeom>
            <a:avLst/>
            <a:gdLst/>
            <a:ahLst/>
            <a:cxnLst/>
            <a:rect l="l" t="t" r="r" b="b"/>
            <a:pathLst>
              <a:path w="330835" h="309880">
                <a:moveTo>
                  <a:pt x="330707" y="0"/>
                </a:moveTo>
                <a:lnTo>
                  <a:pt x="0" y="0"/>
                </a:lnTo>
                <a:lnTo>
                  <a:pt x="0" y="309372"/>
                </a:lnTo>
                <a:lnTo>
                  <a:pt x="330707" y="309372"/>
                </a:lnTo>
                <a:lnTo>
                  <a:pt x="330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0575" y="3633215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5" h="311150">
                <a:moveTo>
                  <a:pt x="330707" y="0"/>
                </a:moveTo>
                <a:lnTo>
                  <a:pt x="0" y="0"/>
                </a:lnTo>
                <a:lnTo>
                  <a:pt x="0" y="310895"/>
                </a:lnTo>
                <a:lnTo>
                  <a:pt x="330707" y="310895"/>
                </a:lnTo>
                <a:lnTo>
                  <a:pt x="330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4914" y="1465580"/>
            <a:ext cx="1245870" cy="6356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 indent="207010">
              <a:lnSpc>
                <a:spcPct val="100000"/>
              </a:lnSpc>
              <a:spcBef>
                <a:spcPts val="105"/>
              </a:spcBef>
            </a:pP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HiChIP  </a:t>
            </a:r>
            <a:r>
              <a:rPr dirty="0" sz="2000" spc="5" b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dirty="0" sz="2000" spc="5" b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3K27</a:t>
            </a:r>
            <a:r>
              <a:rPr dirty="0" sz="2000" spc="5" b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2000" spc="5" b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4914" y="4552315"/>
            <a:ext cx="124587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985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AQuA</a:t>
            </a:r>
            <a:endParaRPr sz="2000">
              <a:latin typeface="Arial"/>
              <a:cs typeface="Arial"/>
            </a:endParaRPr>
          </a:p>
          <a:p>
            <a:pPr marL="12700" marR="5080" indent="20701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HiChIP  </a:t>
            </a:r>
            <a:r>
              <a:rPr dirty="0" sz="2000" spc="5">
                <a:latin typeface="Arial"/>
                <a:cs typeface="Arial"/>
              </a:rPr>
              <a:t>(</a:t>
            </a:r>
            <a:r>
              <a:rPr dirty="0" sz="2000" spc="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3K27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6832" y="2020061"/>
            <a:ext cx="9041765" cy="1854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5"/>
              </a:spcBef>
            </a:pPr>
            <a:r>
              <a:rPr dirty="0" sz="4000" spc="-5" b="0">
                <a:solidFill>
                  <a:srgbClr val="000000"/>
                </a:solidFill>
                <a:latin typeface="Arial"/>
                <a:cs typeface="Arial"/>
              </a:rPr>
              <a:t>Can hyper-acetylating the boundaries of  1 super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cluster </a:t>
            </a:r>
            <a:r>
              <a:rPr dirty="0" sz="4000" spc="-5" b="0">
                <a:solidFill>
                  <a:srgbClr val="000000"/>
                </a:solidFill>
                <a:latin typeface="Arial"/>
                <a:cs typeface="Arial"/>
              </a:rPr>
              <a:t>phenocopy the </a:t>
            </a:r>
            <a:r>
              <a:rPr dirty="0" sz="4000" spc="-10" b="0">
                <a:solidFill>
                  <a:srgbClr val="000000"/>
                </a:solidFill>
                <a:latin typeface="Arial"/>
                <a:cs typeface="Arial"/>
              </a:rPr>
              <a:t>effects </a:t>
            </a:r>
            <a:r>
              <a:rPr dirty="0" sz="4000" spc="-5" b="0">
                <a:solidFill>
                  <a:srgbClr val="000000"/>
                </a:solidFill>
                <a:latin typeface="Arial"/>
                <a:cs typeface="Arial"/>
              </a:rPr>
              <a:t>of  small molecule HDAC</a:t>
            </a:r>
            <a:r>
              <a:rPr dirty="0" sz="4000" spc="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5" b="0">
                <a:solidFill>
                  <a:srgbClr val="000000"/>
                </a:solidFill>
                <a:latin typeface="Arial"/>
                <a:cs typeface="Arial"/>
              </a:rPr>
              <a:t>inhibition?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1194" y="1409700"/>
            <a:ext cx="3826764" cy="4286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21377" y="1568396"/>
            <a:ext cx="5669545" cy="4797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34541" y="1289050"/>
            <a:ext cx="572135" cy="692785"/>
            <a:chOff x="1034541" y="1289050"/>
            <a:chExt cx="572135" cy="692785"/>
          </a:xfrm>
        </p:grpSpPr>
        <p:sp>
          <p:nvSpPr>
            <p:cNvPr id="5" name="object 5"/>
            <p:cNvSpPr/>
            <p:nvPr/>
          </p:nvSpPr>
          <p:spPr>
            <a:xfrm>
              <a:off x="1040891" y="1295400"/>
              <a:ext cx="559435" cy="680085"/>
            </a:xfrm>
            <a:custGeom>
              <a:avLst/>
              <a:gdLst/>
              <a:ahLst/>
              <a:cxnLst/>
              <a:rect l="l" t="t" r="r" b="b"/>
              <a:pathLst>
                <a:path w="559435" h="680085">
                  <a:moveTo>
                    <a:pt x="559308" y="0"/>
                  </a:moveTo>
                  <a:lnTo>
                    <a:pt x="0" y="0"/>
                  </a:lnTo>
                  <a:lnTo>
                    <a:pt x="0" y="679703"/>
                  </a:lnTo>
                  <a:lnTo>
                    <a:pt x="559308" y="679703"/>
                  </a:lnTo>
                  <a:lnTo>
                    <a:pt x="559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40891" y="1295400"/>
              <a:ext cx="559435" cy="680085"/>
            </a:xfrm>
            <a:custGeom>
              <a:avLst/>
              <a:gdLst/>
              <a:ahLst/>
              <a:cxnLst/>
              <a:rect l="l" t="t" r="r" b="b"/>
              <a:pathLst>
                <a:path w="559435" h="680085">
                  <a:moveTo>
                    <a:pt x="0" y="679703"/>
                  </a:moveTo>
                  <a:lnTo>
                    <a:pt x="559308" y="679703"/>
                  </a:lnTo>
                  <a:lnTo>
                    <a:pt x="559308" y="0"/>
                  </a:lnTo>
                  <a:lnTo>
                    <a:pt x="0" y="0"/>
                  </a:lnTo>
                  <a:lnTo>
                    <a:pt x="0" y="67970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5809234" y="1403350"/>
            <a:ext cx="574040" cy="692785"/>
            <a:chOff x="5809234" y="1403350"/>
            <a:chExt cx="574040" cy="692785"/>
          </a:xfrm>
        </p:grpSpPr>
        <p:sp>
          <p:nvSpPr>
            <p:cNvPr id="8" name="object 8"/>
            <p:cNvSpPr/>
            <p:nvPr/>
          </p:nvSpPr>
          <p:spPr>
            <a:xfrm>
              <a:off x="5815584" y="1409700"/>
              <a:ext cx="561340" cy="680085"/>
            </a:xfrm>
            <a:custGeom>
              <a:avLst/>
              <a:gdLst/>
              <a:ahLst/>
              <a:cxnLst/>
              <a:rect l="l" t="t" r="r" b="b"/>
              <a:pathLst>
                <a:path w="561339" h="680085">
                  <a:moveTo>
                    <a:pt x="560832" y="0"/>
                  </a:moveTo>
                  <a:lnTo>
                    <a:pt x="0" y="0"/>
                  </a:lnTo>
                  <a:lnTo>
                    <a:pt x="0" y="679703"/>
                  </a:lnTo>
                  <a:lnTo>
                    <a:pt x="560832" y="679703"/>
                  </a:lnTo>
                  <a:lnTo>
                    <a:pt x="560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815584" y="1409700"/>
              <a:ext cx="561340" cy="680085"/>
            </a:xfrm>
            <a:custGeom>
              <a:avLst/>
              <a:gdLst/>
              <a:ahLst/>
              <a:cxnLst/>
              <a:rect l="l" t="t" r="r" b="b"/>
              <a:pathLst>
                <a:path w="561339" h="680085">
                  <a:moveTo>
                    <a:pt x="0" y="679703"/>
                  </a:moveTo>
                  <a:lnTo>
                    <a:pt x="560832" y="679703"/>
                  </a:lnTo>
                  <a:lnTo>
                    <a:pt x="560832" y="0"/>
                  </a:lnTo>
                  <a:lnTo>
                    <a:pt x="0" y="0"/>
                  </a:lnTo>
                  <a:lnTo>
                    <a:pt x="0" y="67970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12192000" cy="901065"/>
          </a:xfrm>
          <a:custGeom>
            <a:avLst/>
            <a:gdLst/>
            <a:ahLst/>
            <a:cxnLst/>
            <a:rect l="l" t="t" r="r" b="b"/>
            <a:pathLst>
              <a:path w="12192000" h="901065">
                <a:moveTo>
                  <a:pt x="12191999" y="0"/>
                </a:moveTo>
                <a:lnTo>
                  <a:pt x="0" y="0"/>
                </a:lnTo>
                <a:lnTo>
                  <a:pt x="0" y="900684"/>
                </a:lnTo>
                <a:lnTo>
                  <a:pt x="12191999" y="900684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20013" y="49784"/>
            <a:ext cx="104501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solidFill>
                  <a:srgbClr val="FFC000"/>
                </a:solidFill>
              </a:rPr>
              <a:t>Recruitment </a:t>
            </a:r>
            <a:r>
              <a:rPr dirty="0" sz="4800">
                <a:solidFill>
                  <a:srgbClr val="FFC000"/>
                </a:solidFill>
              </a:rPr>
              <a:t>of </a:t>
            </a:r>
            <a:r>
              <a:rPr dirty="0" sz="4800" spc="-120">
                <a:solidFill>
                  <a:srgbClr val="FFC000"/>
                </a:solidFill>
              </a:rPr>
              <a:t>HAT </a:t>
            </a:r>
            <a:r>
              <a:rPr dirty="0" sz="4800"/>
              <a:t>by</a:t>
            </a:r>
            <a:r>
              <a:rPr dirty="0" sz="4800" spc="150"/>
              <a:t> </a:t>
            </a:r>
            <a:r>
              <a:rPr dirty="0" sz="4800" spc="-5"/>
              <a:t>dCas9-FKPB</a:t>
            </a:r>
            <a:endParaRPr sz="4800"/>
          </a:p>
        </p:txBody>
      </p:sp>
      <p:sp>
        <p:nvSpPr>
          <p:cNvPr id="12" name="object 12"/>
          <p:cNvSpPr txBox="1"/>
          <p:nvPr/>
        </p:nvSpPr>
        <p:spPr>
          <a:xfrm>
            <a:off x="213461" y="6256121"/>
            <a:ext cx="31597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2019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 i="1">
                <a:latin typeface="Arial"/>
                <a:cs typeface="Arial"/>
              </a:rPr>
              <a:t>Nature</a:t>
            </a:r>
            <a:r>
              <a:rPr dirty="0" sz="1400" spc="-60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Biotechnology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Arial"/>
                <a:cs typeface="Arial"/>
              </a:rPr>
              <a:t>with </a:t>
            </a:r>
            <a:r>
              <a:rPr dirty="0" sz="1400">
                <a:latin typeface="Arial"/>
                <a:cs typeface="Arial"/>
              </a:rPr>
              <a:t>Nate Hathaway and Anna</a:t>
            </a:r>
            <a:r>
              <a:rPr dirty="0" sz="1400" spc="-1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Chiarella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" y="938782"/>
            <a:ext cx="12105132" cy="5873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6533184"/>
            <a:ext cx="28759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2019</a:t>
            </a:r>
            <a:r>
              <a:rPr dirty="0" sz="1400" spc="-5">
                <a:latin typeface="Arial"/>
                <a:cs typeface="Arial"/>
              </a:rPr>
              <a:t>, Gryder </a:t>
            </a:r>
            <a:r>
              <a:rPr dirty="0" sz="1400" i="1">
                <a:latin typeface="Arial"/>
                <a:cs typeface="Arial"/>
              </a:rPr>
              <a:t>et al., Nature</a:t>
            </a:r>
            <a:r>
              <a:rPr dirty="0" sz="1400" spc="-13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Genetics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901065"/>
          </a:xfrm>
          <a:custGeom>
            <a:avLst/>
            <a:gdLst/>
            <a:ahLst/>
            <a:cxnLst/>
            <a:rect l="l" t="t" r="r" b="b"/>
            <a:pathLst>
              <a:path w="12192000" h="901065">
                <a:moveTo>
                  <a:pt x="12191999" y="0"/>
                </a:moveTo>
                <a:lnTo>
                  <a:pt x="0" y="0"/>
                </a:lnTo>
                <a:lnTo>
                  <a:pt x="0" y="900684"/>
                </a:lnTo>
                <a:lnTo>
                  <a:pt x="12191999" y="900684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0013" y="49784"/>
            <a:ext cx="104501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solidFill>
                  <a:srgbClr val="FFC000"/>
                </a:solidFill>
              </a:rPr>
              <a:t>Recruitment </a:t>
            </a:r>
            <a:r>
              <a:rPr dirty="0" sz="4800">
                <a:solidFill>
                  <a:srgbClr val="FFC000"/>
                </a:solidFill>
              </a:rPr>
              <a:t>of </a:t>
            </a:r>
            <a:r>
              <a:rPr dirty="0" sz="4800" spc="-120">
                <a:solidFill>
                  <a:srgbClr val="FFC000"/>
                </a:solidFill>
              </a:rPr>
              <a:t>HAT </a:t>
            </a:r>
            <a:r>
              <a:rPr dirty="0" sz="4800"/>
              <a:t>by</a:t>
            </a:r>
            <a:r>
              <a:rPr dirty="0" sz="4800" spc="150"/>
              <a:t> </a:t>
            </a:r>
            <a:r>
              <a:rPr dirty="0" sz="4800" spc="-5"/>
              <a:t>dCas9-FKPB</a:t>
            </a:r>
            <a:endParaRPr sz="4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5189" y="4148328"/>
            <a:ext cx="4915458" cy="2404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01065"/>
          </a:xfrm>
          <a:custGeom>
            <a:avLst/>
            <a:gdLst/>
            <a:ahLst/>
            <a:cxnLst/>
            <a:rect l="l" t="t" r="r" b="b"/>
            <a:pathLst>
              <a:path w="12192000" h="901065">
                <a:moveTo>
                  <a:pt x="12191999" y="0"/>
                </a:moveTo>
                <a:lnTo>
                  <a:pt x="0" y="0"/>
                </a:lnTo>
                <a:lnTo>
                  <a:pt x="0" y="900684"/>
                </a:lnTo>
                <a:lnTo>
                  <a:pt x="12191999" y="900684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280" y="121996"/>
            <a:ext cx="1120648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HDACi disrupts </a:t>
            </a:r>
            <a:r>
              <a:rPr dirty="0" sz="4400">
                <a:solidFill>
                  <a:srgbClr val="00AFEF"/>
                </a:solidFill>
              </a:rPr>
              <a:t>Pol2 </a:t>
            </a:r>
            <a:r>
              <a:rPr dirty="0" sz="4400"/>
              <a:t>but not </a:t>
            </a:r>
            <a:r>
              <a:rPr dirty="0" sz="4400" spc="-5">
                <a:solidFill>
                  <a:srgbClr val="00AF50"/>
                </a:solidFill>
              </a:rPr>
              <a:t>BRD4</a:t>
            </a:r>
            <a:r>
              <a:rPr dirty="0" sz="4400" spc="-65">
                <a:solidFill>
                  <a:srgbClr val="00AF50"/>
                </a:solidFill>
              </a:rPr>
              <a:t> </a:t>
            </a:r>
            <a:r>
              <a:rPr dirty="0" sz="4400"/>
              <a:t>puncta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536448" y="4042163"/>
            <a:ext cx="5104639" cy="2064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853418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48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6533184"/>
            <a:ext cx="28784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2019</a:t>
            </a:r>
            <a:r>
              <a:rPr dirty="0" sz="1400" spc="-5">
                <a:latin typeface="Arial"/>
                <a:cs typeface="Arial"/>
              </a:rPr>
              <a:t>, Gryder </a:t>
            </a:r>
            <a:r>
              <a:rPr dirty="0" sz="1400" i="1">
                <a:latin typeface="Arial"/>
                <a:cs typeface="Arial"/>
              </a:rPr>
              <a:t>et al., Nature</a:t>
            </a:r>
            <a:r>
              <a:rPr dirty="0" sz="1400" spc="-114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Genetics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3756" y="1363980"/>
            <a:ext cx="5035550" cy="2402205"/>
            <a:chOff x="333756" y="1363980"/>
            <a:chExt cx="5035550" cy="2402205"/>
          </a:xfrm>
        </p:grpSpPr>
        <p:sp>
          <p:nvSpPr>
            <p:cNvPr id="9" name="object 9"/>
            <p:cNvSpPr/>
            <p:nvPr/>
          </p:nvSpPr>
          <p:spPr>
            <a:xfrm>
              <a:off x="333756" y="1363980"/>
              <a:ext cx="5035296" cy="2401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27860" y="3428999"/>
              <a:ext cx="3342640" cy="274320"/>
            </a:xfrm>
            <a:custGeom>
              <a:avLst/>
              <a:gdLst/>
              <a:ahLst/>
              <a:cxnLst/>
              <a:rect l="l" t="t" r="r" b="b"/>
              <a:pathLst>
                <a:path w="3342640" h="274320">
                  <a:moveTo>
                    <a:pt x="783336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783336" y="210312"/>
                  </a:lnTo>
                  <a:lnTo>
                    <a:pt x="783336" y="0"/>
                  </a:lnTo>
                  <a:close/>
                </a:path>
                <a:path w="3342640" h="274320">
                  <a:moveTo>
                    <a:pt x="3342132" y="62484"/>
                  </a:moveTo>
                  <a:lnTo>
                    <a:pt x="2558796" y="62484"/>
                  </a:lnTo>
                  <a:lnTo>
                    <a:pt x="2558796" y="274320"/>
                  </a:lnTo>
                  <a:lnTo>
                    <a:pt x="3342132" y="274320"/>
                  </a:lnTo>
                  <a:lnTo>
                    <a:pt x="3342132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7093287" y="1431036"/>
            <a:ext cx="4586535" cy="229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30883" y="1016000"/>
            <a:ext cx="3131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20620" algn="l"/>
              </a:tabLst>
            </a:pPr>
            <a:r>
              <a:rPr dirty="0" sz="1800">
                <a:latin typeface="Arial"/>
                <a:cs typeface="Arial"/>
              </a:rPr>
              <a:t>DMSO	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-15">
                <a:latin typeface="Arial"/>
                <a:cs typeface="Arial"/>
              </a:rPr>
              <a:t>D</a:t>
            </a:r>
            <a:r>
              <a:rPr dirty="0" sz="1800" spc="-5">
                <a:latin typeface="Arial"/>
                <a:cs typeface="Arial"/>
              </a:rPr>
              <a:t>ACi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42606" y="3833241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DMSO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50906" y="3833241"/>
            <a:ext cx="723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-15">
                <a:latin typeface="Arial"/>
                <a:cs typeface="Arial"/>
              </a:rPr>
              <a:t>D</a:t>
            </a:r>
            <a:r>
              <a:rPr dirty="0" sz="1800" spc="-5">
                <a:latin typeface="Arial"/>
                <a:cs typeface="Arial"/>
              </a:rPr>
              <a:t>ACi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72881" y="1233932"/>
            <a:ext cx="8883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ChI</a:t>
            </a:r>
            <a:r>
              <a:rPr dirty="0" sz="1800" spc="-10">
                <a:latin typeface="Arial"/>
                <a:cs typeface="Arial"/>
              </a:rPr>
              <a:t>P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10">
                <a:latin typeface="Arial"/>
                <a:cs typeface="Arial"/>
              </a:rPr>
              <a:t>Rx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06854" y="4004817"/>
            <a:ext cx="8883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</a:t>
            </a:r>
            <a:r>
              <a:rPr dirty="0" sz="1800" spc="-15">
                <a:latin typeface="Arial"/>
                <a:cs typeface="Arial"/>
              </a:rPr>
              <a:t>h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P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10">
                <a:latin typeface="Arial"/>
                <a:cs typeface="Arial"/>
              </a:rPr>
              <a:t>Rx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66559" y="4209288"/>
            <a:ext cx="673735" cy="30797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064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dirty="0" sz="1400" spc="-5" b="1">
                <a:solidFill>
                  <a:srgbClr val="00AF50"/>
                </a:solidFill>
                <a:latin typeface="Arial"/>
                <a:cs typeface="Arial"/>
              </a:rPr>
              <a:t>BRD4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64785" y="3405885"/>
            <a:ext cx="4540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AFEF"/>
                </a:solidFill>
                <a:latin typeface="Arial"/>
                <a:cs typeface="Arial"/>
              </a:rPr>
              <a:t>Pol2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57373" y="1333246"/>
            <a:ext cx="5560695" cy="5245100"/>
            <a:chOff x="2357373" y="1333246"/>
            <a:chExt cx="5560695" cy="5245100"/>
          </a:xfrm>
        </p:grpSpPr>
        <p:sp>
          <p:nvSpPr>
            <p:cNvPr id="3" name="object 3"/>
            <p:cNvSpPr/>
            <p:nvPr/>
          </p:nvSpPr>
          <p:spPr>
            <a:xfrm>
              <a:off x="2843783" y="1612438"/>
              <a:ext cx="5074024" cy="4965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3723" y="1339596"/>
              <a:ext cx="591820" cy="751840"/>
            </a:xfrm>
            <a:custGeom>
              <a:avLst/>
              <a:gdLst/>
              <a:ahLst/>
              <a:cxnLst/>
              <a:rect l="l" t="t" r="r" b="b"/>
              <a:pathLst>
                <a:path w="591819" h="751839">
                  <a:moveTo>
                    <a:pt x="591312" y="0"/>
                  </a:moveTo>
                  <a:lnTo>
                    <a:pt x="0" y="0"/>
                  </a:lnTo>
                  <a:lnTo>
                    <a:pt x="0" y="751331"/>
                  </a:lnTo>
                  <a:lnTo>
                    <a:pt x="591312" y="751331"/>
                  </a:lnTo>
                  <a:lnTo>
                    <a:pt x="591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63723" y="1339596"/>
              <a:ext cx="591820" cy="751840"/>
            </a:xfrm>
            <a:custGeom>
              <a:avLst/>
              <a:gdLst/>
              <a:ahLst/>
              <a:cxnLst/>
              <a:rect l="l" t="t" r="r" b="b"/>
              <a:pathLst>
                <a:path w="591819" h="751839">
                  <a:moveTo>
                    <a:pt x="0" y="751331"/>
                  </a:moveTo>
                  <a:lnTo>
                    <a:pt x="591312" y="751331"/>
                  </a:lnTo>
                  <a:lnTo>
                    <a:pt x="591312" y="0"/>
                  </a:lnTo>
                  <a:lnTo>
                    <a:pt x="0" y="0"/>
                  </a:lnTo>
                  <a:lnTo>
                    <a:pt x="0" y="7513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12192000" cy="901065"/>
          </a:xfrm>
          <a:custGeom>
            <a:avLst/>
            <a:gdLst/>
            <a:ahLst/>
            <a:cxnLst/>
            <a:rect l="l" t="t" r="r" b="b"/>
            <a:pathLst>
              <a:path w="12192000" h="901065">
                <a:moveTo>
                  <a:pt x="12191999" y="0"/>
                </a:moveTo>
                <a:lnTo>
                  <a:pt x="0" y="0"/>
                </a:lnTo>
                <a:lnTo>
                  <a:pt x="0" y="900684"/>
                </a:lnTo>
                <a:lnTo>
                  <a:pt x="12191999" y="900684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81326" y="49784"/>
            <a:ext cx="81280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/>
              <a:t>HDACi removes </a:t>
            </a:r>
            <a:r>
              <a:rPr dirty="0" sz="4800">
                <a:solidFill>
                  <a:srgbClr val="00AFEF"/>
                </a:solidFill>
              </a:rPr>
              <a:t>Pol2 </a:t>
            </a:r>
            <a:r>
              <a:rPr dirty="0" sz="4800" spc="-5"/>
              <a:t>at</a:t>
            </a:r>
            <a:r>
              <a:rPr dirty="0" sz="4800" spc="10"/>
              <a:t> </a:t>
            </a:r>
            <a:r>
              <a:rPr dirty="0" sz="4800"/>
              <a:t>SEs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5841" y="219532"/>
            <a:ext cx="417766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0000"/>
                </a:solidFill>
              </a:rPr>
              <a:t>2 </a:t>
            </a:r>
            <a:r>
              <a:rPr dirty="0" sz="3200" spc="-5">
                <a:solidFill>
                  <a:srgbClr val="000000"/>
                </a:solidFill>
              </a:rPr>
              <a:t>Epigenetic</a:t>
            </a:r>
            <a:r>
              <a:rPr dirty="0" sz="3200" spc="-105">
                <a:solidFill>
                  <a:srgbClr val="000000"/>
                </a:solidFill>
              </a:rPr>
              <a:t> </a:t>
            </a:r>
            <a:r>
              <a:rPr dirty="0" sz="3200">
                <a:solidFill>
                  <a:srgbClr val="000000"/>
                </a:solidFill>
              </a:rPr>
              <a:t>“Codes”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18866" y="1174750"/>
            <a:ext cx="5875020" cy="100139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Char char="•"/>
              <a:tabLst>
                <a:tab pos="469900" algn="l"/>
                <a:tab pos="470534" algn="l"/>
              </a:tabLst>
            </a:pPr>
            <a:r>
              <a:rPr dirty="0" sz="3200">
                <a:latin typeface="Arial"/>
                <a:cs typeface="Arial"/>
              </a:rPr>
              <a:t>The histone </a:t>
            </a:r>
            <a:r>
              <a:rPr dirty="0" sz="3200" spc="-5">
                <a:latin typeface="Arial"/>
                <a:cs typeface="Arial"/>
              </a:rPr>
              <a:t>modification</a:t>
            </a:r>
            <a:r>
              <a:rPr dirty="0" sz="3200" spc="-11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code</a:t>
            </a:r>
            <a:endParaRPr sz="32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buChar char="•"/>
              <a:tabLst>
                <a:tab pos="469900" algn="l"/>
                <a:tab pos="470534" algn="l"/>
              </a:tabLst>
            </a:pPr>
            <a:r>
              <a:rPr dirty="0" sz="3200">
                <a:latin typeface="Arial"/>
                <a:cs typeface="Arial"/>
              </a:rPr>
              <a:t>DNA </a:t>
            </a:r>
            <a:r>
              <a:rPr dirty="0" sz="3200" spc="-5">
                <a:latin typeface="Arial"/>
                <a:cs typeface="Arial"/>
              </a:rPr>
              <a:t>methylation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 spc="-5">
                <a:latin typeface="Arial"/>
                <a:cs typeface="Arial"/>
              </a:rPr>
              <a:t>code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5381" y="2509229"/>
            <a:ext cx="12063095" cy="2552065"/>
            <a:chOff x="135381" y="2509229"/>
            <a:chExt cx="12063095" cy="2552065"/>
          </a:xfrm>
        </p:grpSpPr>
        <p:sp>
          <p:nvSpPr>
            <p:cNvPr id="5" name="object 5"/>
            <p:cNvSpPr/>
            <p:nvPr/>
          </p:nvSpPr>
          <p:spPr>
            <a:xfrm>
              <a:off x="179364" y="2509229"/>
              <a:ext cx="11993577" cy="25517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1731" y="3890772"/>
              <a:ext cx="1290955" cy="742315"/>
            </a:xfrm>
            <a:custGeom>
              <a:avLst/>
              <a:gdLst/>
              <a:ahLst/>
              <a:cxnLst/>
              <a:rect l="l" t="t" r="r" b="b"/>
              <a:pathLst>
                <a:path w="1290955" h="742314">
                  <a:moveTo>
                    <a:pt x="1167130" y="0"/>
                  </a:moveTo>
                  <a:lnTo>
                    <a:pt x="123697" y="0"/>
                  </a:lnTo>
                  <a:lnTo>
                    <a:pt x="75550" y="9719"/>
                  </a:lnTo>
                  <a:lnTo>
                    <a:pt x="36231" y="36226"/>
                  </a:lnTo>
                  <a:lnTo>
                    <a:pt x="9721" y="75545"/>
                  </a:lnTo>
                  <a:lnTo>
                    <a:pt x="0" y="123697"/>
                  </a:lnTo>
                  <a:lnTo>
                    <a:pt x="0" y="618489"/>
                  </a:lnTo>
                  <a:lnTo>
                    <a:pt x="9721" y="666642"/>
                  </a:lnTo>
                  <a:lnTo>
                    <a:pt x="36231" y="705961"/>
                  </a:lnTo>
                  <a:lnTo>
                    <a:pt x="75550" y="732468"/>
                  </a:lnTo>
                  <a:lnTo>
                    <a:pt x="123697" y="742188"/>
                  </a:lnTo>
                  <a:lnTo>
                    <a:pt x="1167130" y="742188"/>
                  </a:lnTo>
                  <a:lnTo>
                    <a:pt x="1215282" y="732468"/>
                  </a:lnTo>
                  <a:lnTo>
                    <a:pt x="1254601" y="705961"/>
                  </a:lnTo>
                  <a:lnTo>
                    <a:pt x="1281108" y="666642"/>
                  </a:lnTo>
                  <a:lnTo>
                    <a:pt x="1290828" y="618489"/>
                  </a:lnTo>
                  <a:lnTo>
                    <a:pt x="1290828" y="123697"/>
                  </a:lnTo>
                  <a:lnTo>
                    <a:pt x="1281108" y="75545"/>
                  </a:lnTo>
                  <a:lnTo>
                    <a:pt x="1254601" y="36226"/>
                  </a:lnTo>
                  <a:lnTo>
                    <a:pt x="1215282" y="9719"/>
                  </a:lnTo>
                  <a:lnTo>
                    <a:pt x="1167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1731" y="3890772"/>
              <a:ext cx="1290955" cy="742315"/>
            </a:xfrm>
            <a:custGeom>
              <a:avLst/>
              <a:gdLst/>
              <a:ahLst/>
              <a:cxnLst/>
              <a:rect l="l" t="t" r="r" b="b"/>
              <a:pathLst>
                <a:path w="1290955" h="742314">
                  <a:moveTo>
                    <a:pt x="0" y="123697"/>
                  </a:moveTo>
                  <a:lnTo>
                    <a:pt x="9721" y="75545"/>
                  </a:lnTo>
                  <a:lnTo>
                    <a:pt x="36231" y="36226"/>
                  </a:lnTo>
                  <a:lnTo>
                    <a:pt x="75550" y="9719"/>
                  </a:lnTo>
                  <a:lnTo>
                    <a:pt x="123697" y="0"/>
                  </a:lnTo>
                  <a:lnTo>
                    <a:pt x="1167130" y="0"/>
                  </a:lnTo>
                  <a:lnTo>
                    <a:pt x="1215282" y="9719"/>
                  </a:lnTo>
                  <a:lnTo>
                    <a:pt x="1254601" y="36226"/>
                  </a:lnTo>
                  <a:lnTo>
                    <a:pt x="1281108" y="75545"/>
                  </a:lnTo>
                  <a:lnTo>
                    <a:pt x="1290828" y="123697"/>
                  </a:lnTo>
                  <a:lnTo>
                    <a:pt x="1290828" y="618489"/>
                  </a:lnTo>
                  <a:lnTo>
                    <a:pt x="1281108" y="666642"/>
                  </a:lnTo>
                  <a:lnTo>
                    <a:pt x="1254601" y="705961"/>
                  </a:lnTo>
                  <a:lnTo>
                    <a:pt x="1215282" y="732468"/>
                  </a:lnTo>
                  <a:lnTo>
                    <a:pt x="1167130" y="742188"/>
                  </a:lnTo>
                  <a:lnTo>
                    <a:pt x="123697" y="742188"/>
                  </a:lnTo>
                  <a:lnTo>
                    <a:pt x="75550" y="732468"/>
                  </a:lnTo>
                  <a:lnTo>
                    <a:pt x="36231" y="705961"/>
                  </a:lnTo>
                  <a:lnTo>
                    <a:pt x="9721" y="666642"/>
                  </a:lnTo>
                  <a:lnTo>
                    <a:pt x="0" y="618489"/>
                  </a:lnTo>
                  <a:lnTo>
                    <a:pt x="0" y="1236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76560" y="2999232"/>
              <a:ext cx="1615440" cy="742315"/>
            </a:xfrm>
            <a:custGeom>
              <a:avLst/>
              <a:gdLst/>
              <a:ahLst/>
              <a:cxnLst/>
              <a:rect l="l" t="t" r="r" b="b"/>
              <a:pathLst>
                <a:path w="1615440" h="742314">
                  <a:moveTo>
                    <a:pt x="1491742" y="0"/>
                  </a:moveTo>
                  <a:lnTo>
                    <a:pt x="123698" y="0"/>
                  </a:lnTo>
                  <a:lnTo>
                    <a:pt x="75545" y="9719"/>
                  </a:lnTo>
                  <a:lnTo>
                    <a:pt x="36226" y="36226"/>
                  </a:lnTo>
                  <a:lnTo>
                    <a:pt x="9719" y="75545"/>
                  </a:lnTo>
                  <a:lnTo>
                    <a:pt x="0" y="123697"/>
                  </a:lnTo>
                  <a:lnTo>
                    <a:pt x="0" y="618489"/>
                  </a:lnTo>
                  <a:lnTo>
                    <a:pt x="9719" y="666642"/>
                  </a:lnTo>
                  <a:lnTo>
                    <a:pt x="36226" y="705961"/>
                  </a:lnTo>
                  <a:lnTo>
                    <a:pt x="75545" y="732468"/>
                  </a:lnTo>
                  <a:lnTo>
                    <a:pt x="123698" y="742187"/>
                  </a:lnTo>
                  <a:lnTo>
                    <a:pt x="1491742" y="742187"/>
                  </a:lnTo>
                  <a:lnTo>
                    <a:pt x="1539894" y="732468"/>
                  </a:lnTo>
                  <a:lnTo>
                    <a:pt x="1579213" y="705961"/>
                  </a:lnTo>
                  <a:lnTo>
                    <a:pt x="1605720" y="666642"/>
                  </a:lnTo>
                  <a:lnTo>
                    <a:pt x="1615440" y="618489"/>
                  </a:lnTo>
                  <a:lnTo>
                    <a:pt x="1615440" y="123697"/>
                  </a:lnTo>
                  <a:lnTo>
                    <a:pt x="1605720" y="75545"/>
                  </a:lnTo>
                  <a:lnTo>
                    <a:pt x="1579213" y="36226"/>
                  </a:lnTo>
                  <a:lnTo>
                    <a:pt x="1539894" y="9719"/>
                  </a:lnTo>
                  <a:lnTo>
                    <a:pt x="14917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76560" y="2999232"/>
              <a:ext cx="1615440" cy="742315"/>
            </a:xfrm>
            <a:custGeom>
              <a:avLst/>
              <a:gdLst/>
              <a:ahLst/>
              <a:cxnLst/>
              <a:rect l="l" t="t" r="r" b="b"/>
              <a:pathLst>
                <a:path w="1615440" h="742314">
                  <a:moveTo>
                    <a:pt x="0" y="123697"/>
                  </a:moveTo>
                  <a:lnTo>
                    <a:pt x="9719" y="75545"/>
                  </a:lnTo>
                  <a:lnTo>
                    <a:pt x="36226" y="36226"/>
                  </a:lnTo>
                  <a:lnTo>
                    <a:pt x="75545" y="9719"/>
                  </a:lnTo>
                  <a:lnTo>
                    <a:pt x="123698" y="0"/>
                  </a:lnTo>
                  <a:lnTo>
                    <a:pt x="1491742" y="0"/>
                  </a:lnTo>
                  <a:lnTo>
                    <a:pt x="1539894" y="9719"/>
                  </a:lnTo>
                  <a:lnTo>
                    <a:pt x="1579213" y="36226"/>
                  </a:lnTo>
                  <a:lnTo>
                    <a:pt x="1605720" y="75545"/>
                  </a:lnTo>
                  <a:lnTo>
                    <a:pt x="1615440" y="123697"/>
                  </a:lnTo>
                  <a:lnTo>
                    <a:pt x="1615440" y="618489"/>
                  </a:lnTo>
                  <a:lnTo>
                    <a:pt x="1605720" y="666642"/>
                  </a:lnTo>
                  <a:lnTo>
                    <a:pt x="1579213" y="705961"/>
                  </a:lnTo>
                  <a:lnTo>
                    <a:pt x="1539894" y="732468"/>
                  </a:lnTo>
                  <a:lnTo>
                    <a:pt x="1491742" y="742187"/>
                  </a:lnTo>
                  <a:lnTo>
                    <a:pt x="123698" y="742187"/>
                  </a:lnTo>
                  <a:lnTo>
                    <a:pt x="75545" y="732468"/>
                  </a:lnTo>
                  <a:lnTo>
                    <a:pt x="36226" y="705961"/>
                  </a:lnTo>
                  <a:lnTo>
                    <a:pt x="9719" y="666642"/>
                  </a:lnTo>
                  <a:lnTo>
                    <a:pt x="0" y="618489"/>
                  </a:lnTo>
                  <a:lnTo>
                    <a:pt x="0" y="1236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3418" y="649386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50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59863" y="6166205"/>
            <a:ext cx="7628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~1000-3000 histone lysine </a:t>
            </a:r>
            <a:r>
              <a:rPr dirty="0" sz="2400">
                <a:latin typeface="Arial"/>
                <a:cs typeface="Arial"/>
              </a:rPr>
              <a:t>+ </a:t>
            </a:r>
            <a:r>
              <a:rPr dirty="0" sz="2400" spc="-5">
                <a:latin typeface="Arial"/>
                <a:cs typeface="Arial"/>
              </a:rPr>
              <a:t>charges lost per CR </a:t>
            </a:r>
            <a:r>
              <a:rPr dirty="0" sz="2400">
                <a:latin typeface="Arial"/>
                <a:cs typeface="Arial"/>
              </a:rPr>
              <a:t>TF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loci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37132"/>
            <a:ext cx="12191999" cy="3983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5247" y="280797"/>
            <a:ext cx="98945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Histone Acetylation Paradox Explained by Dynamic</a:t>
            </a:r>
            <a:r>
              <a:rPr dirty="0" sz="2800" spc="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Opposition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2728" y="2420111"/>
            <a:ext cx="1882139" cy="188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1027" y="881253"/>
            <a:ext cx="1487170" cy="1305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000000"/>
                </a:solidFill>
              </a:rPr>
              <a:t>HDACs</a:t>
            </a:r>
            <a:endParaRPr sz="2800"/>
          </a:p>
          <a:p>
            <a:pPr algn="ctr" marL="12700" marR="5080" indent="3175">
              <a:lnSpc>
                <a:spcPct val="100000"/>
              </a:lnSpc>
            </a:pP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&amp;    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H3K27ac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4232" y="2668523"/>
            <a:ext cx="2206751" cy="1490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42069" y="881253"/>
            <a:ext cx="166433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95"/>
              </a:spcBef>
            </a:pPr>
            <a:r>
              <a:rPr dirty="0" sz="2800" spc="-110" b="1">
                <a:latin typeface="Arial"/>
                <a:cs typeface="Arial"/>
              </a:rPr>
              <a:t>HATs</a:t>
            </a:r>
            <a:endParaRPr sz="2800">
              <a:latin typeface="Arial"/>
              <a:cs typeface="Arial"/>
            </a:endParaRPr>
          </a:p>
          <a:p>
            <a:pPr marL="12700" marR="5080" indent="70231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&amp;  RNA Pol</a:t>
            </a:r>
            <a:r>
              <a:rPr dirty="0" sz="2800" spc="-235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010" y="4416044"/>
            <a:ext cx="24218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669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New mechanism </a:t>
            </a:r>
            <a:r>
              <a:rPr dirty="0" sz="1800">
                <a:latin typeface="Arial"/>
                <a:cs typeface="Arial"/>
              </a:rPr>
              <a:t>to  </a:t>
            </a:r>
            <a:r>
              <a:rPr dirty="0" sz="1800" spc="-10">
                <a:latin typeface="Arial"/>
                <a:cs typeface="Arial"/>
              </a:rPr>
              <a:t>explain </a:t>
            </a:r>
            <a:r>
              <a:rPr dirty="0" sz="1800" spc="-5">
                <a:latin typeface="Arial"/>
                <a:cs typeface="Arial"/>
              </a:rPr>
              <a:t>HDAC inhibition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4196" y="4416044"/>
            <a:ext cx="25495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083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New mechanism </a:t>
            </a:r>
            <a:r>
              <a:rPr dirty="0" sz="1800">
                <a:latin typeface="Arial"/>
                <a:cs typeface="Arial"/>
              </a:rPr>
              <a:t>to  </a:t>
            </a:r>
            <a:r>
              <a:rPr dirty="0" sz="1800" spc="-10">
                <a:latin typeface="Arial"/>
                <a:cs typeface="Arial"/>
              </a:rPr>
              <a:t>explain </a:t>
            </a:r>
            <a:r>
              <a:rPr dirty="0" sz="1800" spc="-5">
                <a:latin typeface="Arial"/>
                <a:cs typeface="Arial"/>
              </a:rPr>
              <a:t>KDM5A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inhibition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9093" y="5498084"/>
            <a:ext cx="23107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Arial"/>
                <a:cs typeface="Arial"/>
              </a:rPr>
              <a:t>Nature </a:t>
            </a:r>
            <a:r>
              <a:rPr dirty="0" sz="1800" spc="-10" i="1">
                <a:latin typeface="Arial"/>
                <a:cs typeface="Arial"/>
              </a:rPr>
              <a:t>Comm.,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2019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 i="1">
                <a:latin typeface="Arial"/>
                <a:cs typeface="Arial"/>
              </a:rPr>
              <a:t>Nature Genetics,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2019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82615" y="881253"/>
            <a:ext cx="160591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Arial"/>
                <a:cs typeface="Arial"/>
              </a:rPr>
              <a:t>KDM5A</a:t>
            </a:r>
            <a:endParaRPr sz="2800">
              <a:latin typeface="Arial"/>
              <a:cs typeface="Arial"/>
            </a:endParaRPr>
          </a:p>
          <a:p>
            <a:pPr algn="ctr" marL="12065" marR="5080" indent="127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&amp;      </a:t>
            </a:r>
            <a:r>
              <a:rPr dirty="0" sz="2800" spc="-5">
                <a:latin typeface="Arial"/>
                <a:cs typeface="Arial"/>
              </a:rPr>
              <a:t>H3K4me3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6825" y="5498084"/>
            <a:ext cx="164592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1445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Arial"/>
                <a:cs typeface="Arial"/>
              </a:rPr>
              <a:t>Blood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Cancer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20" i="1">
                <a:latin typeface="Arial"/>
                <a:cs typeface="Arial"/>
              </a:rPr>
              <a:t>Discovery,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2021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70695" y="5498084"/>
            <a:ext cx="12915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i="1">
                <a:latin typeface="Arial"/>
                <a:cs typeface="Arial"/>
              </a:rPr>
              <a:t>Unpublished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5715" y="4416044"/>
            <a:ext cx="12185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Pol2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cluster  collapse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96200" y="612648"/>
            <a:ext cx="3291840" cy="5676900"/>
            <a:chOff x="7696200" y="612648"/>
            <a:chExt cx="3291840" cy="5676900"/>
          </a:xfrm>
        </p:grpSpPr>
        <p:sp>
          <p:nvSpPr>
            <p:cNvPr id="14" name="object 14"/>
            <p:cNvSpPr/>
            <p:nvPr/>
          </p:nvSpPr>
          <p:spPr>
            <a:xfrm>
              <a:off x="8514588" y="2590277"/>
              <a:ext cx="2063496" cy="15301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96200" y="612648"/>
              <a:ext cx="3291840" cy="5676900"/>
            </a:xfrm>
            <a:custGeom>
              <a:avLst/>
              <a:gdLst/>
              <a:ahLst/>
              <a:cxnLst/>
              <a:rect l="l" t="t" r="r" b="b"/>
              <a:pathLst>
                <a:path w="3291840" h="5676900">
                  <a:moveTo>
                    <a:pt x="3291840" y="0"/>
                  </a:moveTo>
                  <a:lnTo>
                    <a:pt x="0" y="0"/>
                  </a:lnTo>
                  <a:lnTo>
                    <a:pt x="0" y="5676900"/>
                  </a:lnTo>
                  <a:lnTo>
                    <a:pt x="3291840" y="5676900"/>
                  </a:lnTo>
                  <a:lnTo>
                    <a:pt x="3291840" y="0"/>
                  </a:lnTo>
                  <a:close/>
                </a:path>
              </a:pathLst>
            </a:custGeom>
            <a:solidFill>
              <a:srgbClr val="FFFFFF">
                <a:alpha val="5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656844" y="600455"/>
            <a:ext cx="3293745" cy="5676900"/>
          </a:xfrm>
          <a:custGeom>
            <a:avLst/>
            <a:gdLst/>
            <a:ahLst/>
            <a:cxnLst/>
            <a:rect l="l" t="t" r="r" b="b"/>
            <a:pathLst>
              <a:path w="3293745" h="5676900">
                <a:moveTo>
                  <a:pt x="3293363" y="0"/>
                </a:moveTo>
                <a:lnTo>
                  <a:pt x="0" y="0"/>
                </a:lnTo>
                <a:lnTo>
                  <a:pt x="0" y="5676900"/>
                </a:lnTo>
                <a:lnTo>
                  <a:pt x="3293363" y="5676900"/>
                </a:lnTo>
                <a:lnTo>
                  <a:pt x="3293363" y="0"/>
                </a:lnTo>
                <a:close/>
              </a:path>
            </a:pathLst>
          </a:custGeom>
          <a:solidFill>
            <a:srgbClr val="FFFFFF">
              <a:alpha val="5803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48015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24292" y="510285"/>
            <a:ext cx="3621404" cy="1434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Arial"/>
                <a:cs typeface="Arial"/>
              </a:rPr>
              <a:t>Lysine </a:t>
            </a:r>
            <a:r>
              <a:rPr dirty="0" sz="1800" spc="-10">
                <a:latin typeface="Arial"/>
                <a:cs typeface="Arial"/>
              </a:rPr>
              <a:t>Demethylase </a:t>
            </a:r>
            <a:r>
              <a:rPr dirty="0" sz="1800" spc="-5">
                <a:latin typeface="Arial"/>
                <a:cs typeface="Arial"/>
              </a:rPr>
              <a:t>5A is Required  </a:t>
            </a:r>
            <a:r>
              <a:rPr dirty="0" sz="1800">
                <a:latin typeface="Arial"/>
                <a:cs typeface="Arial"/>
              </a:rPr>
              <a:t>for </a:t>
            </a:r>
            <a:r>
              <a:rPr dirty="0" sz="1800" spc="-5">
                <a:latin typeface="Arial"/>
                <a:cs typeface="Arial"/>
              </a:rPr>
              <a:t>MYC-Driven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Transcription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in Multiple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Myeloma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 i="1">
                <a:latin typeface="Arial"/>
                <a:cs typeface="Arial"/>
              </a:rPr>
              <a:t>Blood Cancer </a:t>
            </a:r>
            <a:r>
              <a:rPr dirty="0" sz="1800" spc="-20" i="1">
                <a:latin typeface="Arial"/>
                <a:cs typeface="Arial"/>
              </a:rPr>
              <a:t>Discovery,</a:t>
            </a:r>
            <a:r>
              <a:rPr dirty="0" sz="1800" spc="40" i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2021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93580" y="2830067"/>
            <a:ext cx="2526792" cy="2136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44028" y="2830067"/>
            <a:ext cx="1653539" cy="2136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18729" y="5050993"/>
            <a:ext cx="8763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Hiroto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hg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 spc="-5">
                <a:latin typeface="Arial"/>
                <a:cs typeface="Arial"/>
              </a:rPr>
              <a:t>chi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55148" y="5084191"/>
            <a:ext cx="3943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Jun  </a:t>
            </a:r>
            <a:r>
              <a:rPr dirty="0" sz="1800" spc="5">
                <a:latin typeface="Arial"/>
                <a:cs typeface="Arial"/>
              </a:rPr>
              <a:t>Qi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39653" y="5065014"/>
            <a:ext cx="11410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352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Rotary  </a:t>
            </a:r>
            <a:r>
              <a:rPr dirty="0" sz="1800">
                <a:latin typeface="Arial"/>
                <a:cs typeface="Arial"/>
              </a:rPr>
              <a:t>Ev</a:t>
            </a:r>
            <a:r>
              <a:rPr dirty="0" sz="1800" spc="-10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rat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60560" y="6512153"/>
            <a:ext cx="29743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i="1">
                <a:latin typeface="Arial"/>
                <a:cs typeface="Arial"/>
              </a:rPr>
              <a:t>ACS Chemical </a:t>
            </a:r>
            <a:r>
              <a:rPr dirty="0" sz="1400" spc="-15" i="1">
                <a:latin typeface="Arial"/>
                <a:cs typeface="Arial"/>
              </a:rPr>
              <a:t>Biology, </a:t>
            </a:r>
            <a:r>
              <a:rPr dirty="0" sz="1400" spc="-5">
                <a:latin typeface="Arial"/>
                <a:cs typeface="Arial"/>
              </a:rPr>
              <a:t>invited</a:t>
            </a:r>
            <a:r>
              <a:rPr dirty="0" sz="14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review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5322" y="313436"/>
            <a:ext cx="40773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KDM5A erases</a:t>
            </a:r>
            <a:r>
              <a:rPr dirty="0" sz="2800" spc="-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H3K4me3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80118" y="1977669"/>
            <a:ext cx="10004870" cy="295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5217" y="3990191"/>
            <a:ext cx="4546504" cy="2117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982286" y="945218"/>
            <a:ext cx="7642859" cy="5516880"/>
            <a:chOff x="3982286" y="945218"/>
            <a:chExt cx="7642859" cy="5516880"/>
          </a:xfrm>
        </p:grpSpPr>
        <p:sp>
          <p:nvSpPr>
            <p:cNvPr id="4" name="object 4"/>
            <p:cNvSpPr/>
            <p:nvPr/>
          </p:nvSpPr>
          <p:spPr>
            <a:xfrm>
              <a:off x="3982286" y="945218"/>
              <a:ext cx="5530165" cy="29495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417564" y="2970276"/>
              <a:ext cx="5207508" cy="34914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551289" y="6489293"/>
            <a:ext cx="2411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latin typeface="Arial"/>
                <a:cs typeface="Arial"/>
              </a:rPr>
              <a:t>Blood Cancer </a:t>
            </a:r>
            <a:r>
              <a:rPr dirty="0" sz="1400" spc="-10" i="1">
                <a:latin typeface="Arial"/>
                <a:cs typeface="Arial"/>
              </a:rPr>
              <a:t>Discovery,</a:t>
            </a:r>
            <a:r>
              <a:rPr dirty="0" sz="1400" spc="-150" i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2021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8317" y="191515"/>
            <a:ext cx="9279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Designing our way through cell membranes, counting on</a:t>
            </a:r>
            <a:r>
              <a:rPr dirty="0" sz="2400" spc="2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metabolism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310" y="2876549"/>
            <a:ext cx="4714398" cy="3836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64043" y="751331"/>
            <a:ext cx="3702371" cy="2044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47049" y="909405"/>
            <a:ext cx="3745928" cy="1740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551289" y="6489293"/>
            <a:ext cx="2411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latin typeface="Arial"/>
                <a:cs typeface="Arial"/>
              </a:rPr>
              <a:t>Blood Cancer </a:t>
            </a:r>
            <a:r>
              <a:rPr dirty="0" sz="1400" spc="-10" i="1">
                <a:latin typeface="Arial"/>
                <a:cs typeface="Arial"/>
              </a:rPr>
              <a:t>Discovery,</a:t>
            </a:r>
            <a:r>
              <a:rPr dirty="0" sz="1400" spc="-150" i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2021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3044" y="3783825"/>
            <a:ext cx="4665588" cy="21525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16271" y="63500"/>
            <a:ext cx="23437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KDM5A</a:t>
            </a:r>
            <a:r>
              <a:rPr dirty="0" sz="2400" spc="-1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inhibition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51289" y="6489293"/>
            <a:ext cx="2411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latin typeface="Arial"/>
                <a:cs typeface="Arial"/>
              </a:rPr>
              <a:t>Blood Cancer </a:t>
            </a:r>
            <a:r>
              <a:rPr dirty="0" sz="1400" spc="-10" i="1">
                <a:latin typeface="Arial"/>
                <a:cs typeface="Arial"/>
              </a:rPr>
              <a:t>Discovery,</a:t>
            </a:r>
            <a:r>
              <a:rPr dirty="0" sz="1400" spc="-150" i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2021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78736" y="1200658"/>
            <a:ext cx="8159750" cy="4111625"/>
            <a:chOff x="1978736" y="1200658"/>
            <a:chExt cx="8159750" cy="4111625"/>
          </a:xfrm>
        </p:grpSpPr>
        <p:sp>
          <p:nvSpPr>
            <p:cNvPr id="4" name="object 4"/>
            <p:cNvSpPr/>
            <p:nvPr/>
          </p:nvSpPr>
          <p:spPr>
            <a:xfrm>
              <a:off x="1978736" y="1257300"/>
              <a:ext cx="8159519" cy="4054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76927" y="1207008"/>
              <a:ext cx="462280" cy="231775"/>
            </a:xfrm>
            <a:custGeom>
              <a:avLst/>
              <a:gdLst/>
              <a:ahLst/>
              <a:cxnLst/>
              <a:rect l="l" t="t" r="r" b="b"/>
              <a:pathLst>
                <a:path w="462279" h="231775">
                  <a:moveTo>
                    <a:pt x="461772" y="0"/>
                  </a:moveTo>
                  <a:lnTo>
                    <a:pt x="0" y="0"/>
                  </a:lnTo>
                  <a:lnTo>
                    <a:pt x="0" y="231648"/>
                  </a:lnTo>
                  <a:lnTo>
                    <a:pt x="461772" y="231648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76927" y="1207008"/>
              <a:ext cx="462280" cy="231775"/>
            </a:xfrm>
            <a:custGeom>
              <a:avLst/>
              <a:gdLst/>
              <a:ahLst/>
              <a:cxnLst/>
              <a:rect l="l" t="t" r="r" b="b"/>
              <a:pathLst>
                <a:path w="462279" h="231775">
                  <a:moveTo>
                    <a:pt x="0" y="231648"/>
                  </a:moveTo>
                  <a:lnTo>
                    <a:pt x="461772" y="231648"/>
                  </a:lnTo>
                  <a:lnTo>
                    <a:pt x="461772" y="0"/>
                  </a:lnTo>
                  <a:lnTo>
                    <a:pt x="0" y="0"/>
                  </a:lnTo>
                  <a:lnTo>
                    <a:pt x="0" y="231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63545" y="259841"/>
            <a:ext cx="41211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0">
                <a:solidFill>
                  <a:srgbClr val="000000"/>
                </a:solidFill>
                <a:latin typeface="Arial"/>
                <a:cs typeface="Arial"/>
              </a:rPr>
              <a:t>Lysine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demethylase</a:t>
            </a:r>
            <a:r>
              <a:rPr dirty="0" sz="2400" spc="6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selectivity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4034" y="259841"/>
            <a:ext cx="24676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Histone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selectivity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73342" y="386841"/>
            <a:ext cx="238251" cy="200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7564" y="135636"/>
            <a:ext cx="2893603" cy="3860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0744" y="4126609"/>
            <a:ext cx="4615756" cy="2559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16167" y="154442"/>
            <a:ext cx="5234427" cy="2286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29043" y="2540507"/>
            <a:ext cx="3064763" cy="4576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76771" y="3198876"/>
            <a:ext cx="1187196" cy="3317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14131" y="3343655"/>
            <a:ext cx="3229355" cy="302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0783" y="948707"/>
            <a:ext cx="6509495" cy="5493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4694" y="261061"/>
            <a:ext cx="6932930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0">
                <a:solidFill>
                  <a:srgbClr val="000000"/>
                </a:solidFill>
                <a:latin typeface="Arial"/>
                <a:cs typeface="Arial"/>
              </a:rPr>
              <a:t>KDM5A co-binds </a:t>
            </a:r>
            <a:r>
              <a:rPr dirty="0" sz="1800" spc="-15" b="0">
                <a:solidFill>
                  <a:srgbClr val="000000"/>
                </a:solidFill>
                <a:latin typeface="Arial"/>
                <a:cs typeface="Arial"/>
              </a:rPr>
              <a:t>with </a:t>
            </a:r>
            <a:r>
              <a:rPr dirty="0" sz="1800" spc="-5" b="0">
                <a:solidFill>
                  <a:srgbClr val="000000"/>
                </a:solidFill>
                <a:latin typeface="Arial"/>
                <a:cs typeface="Arial"/>
              </a:rPr>
              <a:t>CDK7/9 </a:t>
            </a:r>
            <a:r>
              <a:rPr dirty="0" sz="1800" spc="-10" b="0">
                <a:solidFill>
                  <a:srgbClr val="000000"/>
                </a:solidFill>
                <a:latin typeface="Arial"/>
                <a:cs typeface="Arial"/>
              </a:rPr>
              <a:t>and </a:t>
            </a:r>
            <a:r>
              <a:rPr dirty="0" sz="1800" b="0">
                <a:solidFill>
                  <a:srgbClr val="000000"/>
                </a:solidFill>
                <a:latin typeface="Arial"/>
                <a:cs typeface="Arial"/>
              </a:rPr>
              <a:t>MYC at </a:t>
            </a:r>
            <a:r>
              <a:rPr dirty="0" sz="1800" spc="-5" b="0">
                <a:solidFill>
                  <a:srgbClr val="000000"/>
                </a:solidFill>
                <a:latin typeface="Arial"/>
                <a:cs typeface="Arial"/>
              </a:rPr>
              <a:t>H4K4me3 rich</a:t>
            </a:r>
            <a:r>
              <a:rPr dirty="0" sz="1800" spc="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800" spc="-5" b="0">
                <a:solidFill>
                  <a:srgbClr val="000000"/>
                </a:solidFill>
                <a:latin typeface="Arial"/>
                <a:cs typeface="Arial"/>
              </a:rPr>
              <a:t>promoters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93230"/>
            <a:ext cx="20713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Arial"/>
                <a:cs typeface="Arial"/>
              </a:rPr>
              <a:t>Blood Cancer </a:t>
            </a:r>
            <a:r>
              <a:rPr dirty="0" sz="1200" spc="-10" i="1">
                <a:latin typeface="Arial"/>
                <a:cs typeface="Arial"/>
              </a:rPr>
              <a:t>Discovery,</a:t>
            </a:r>
            <a:r>
              <a:rPr dirty="0" sz="1200" spc="-114" i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2021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803" y="0"/>
            <a:ext cx="9232392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3237756"/>
            <a:ext cx="12141199" cy="3569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8799" y="486653"/>
            <a:ext cx="8583687" cy="2393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4972" y="156794"/>
            <a:ext cx="4357370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Chromatin Immunoprecipitation</a:t>
            </a:r>
            <a:r>
              <a:rPr dirty="0" sz="2000" spc="-1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(ChIP)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7651" y="2698750"/>
            <a:ext cx="19786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Ch</a:t>
            </a:r>
            <a:r>
              <a:rPr dirty="0" sz="2000">
                <a:latin typeface="Arial"/>
                <a:cs typeface="Arial"/>
              </a:rPr>
              <a:t>I</a:t>
            </a:r>
            <a:r>
              <a:rPr dirty="0" sz="2000" spc="-10">
                <a:latin typeface="Arial"/>
                <a:cs typeface="Arial"/>
              </a:rPr>
              <a:t>P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que</a:t>
            </a:r>
            <a:r>
              <a:rPr dirty="0" sz="2000" spc="5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99505" y="2677414"/>
            <a:ext cx="381635" cy="454659"/>
            <a:chOff x="5699505" y="2677414"/>
            <a:chExt cx="381635" cy="454659"/>
          </a:xfrm>
        </p:grpSpPr>
        <p:sp>
          <p:nvSpPr>
            <p:cNvPr id="7" name="object 7"/>
            <p:cNvSpPr/>
            <p:nvPr/>
          </p:nvSpPr>
          <p:spPr>
            <a:xfrm>
              <a:off x="5705855" y="2683764"/>
              <a:ext cx="368935" cy="441959"/>
            </a:xfrm>
            <a:custGeom>
              <a:avLst/>
              <a:gdLst/>
              <a:ahLst/>
              <a:cxnLst/>
              <a:rect l="l" t="t" r="r" b="b"/>
              <a:pathLst>
                <a:path w="368935" h="441960">
                  <a:moveTo>
                    <a:pt x="276606" y="0"/>
                  </a:moveTo>
                  <a:lnTo>
                    <a:pt x="92202" y="0"/>
                  </a:lnTo>
                  <a:lnTo>
                    <a:pt x="92202" y="257556"/>
                  </a:lnTo>
                  <a:lnTo>
                    <a:pt x="0" y="257556"/>
                  </a:lnTo>
                  <a:lnTo>
                    <a:pt x="184404" y="441960"/>
                  </a:lnTo>
                  <a:lnTo>
                    <a:pt x="368808" y="257556"/>
                  </a:lnTo>
                  <a:lnTo>
                    <a:pt x="276606" y="257556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705855" y="2683764"/>
              <a:ext cx="368935" cy="441959"/>
            </a:xfrm>
            <a:custGeom>
              <a:avLst/>
              <a:gdLst/>
              <a:ahLst/>
              <a:cxnLst/>
              <a:rect l="l" t="t" r="r" b="b"/>
              <a:pathLst>
                <a:path w="368935" h="441960">
                  <a:moveTo>
                    <a:pt x="0" y="257556"/>
                  </a:moveTo>
                  <a:lnTo>
                    <a:pt x="92202" y="257556"/>
                  </a:lnTo>
                  <a:lnTo>
                    <a:pt x="92202" y="0"/>
                  </a:lnTo>
                  <a:lnTo>
                    <a:pt x="276606" y="0"/>
                  </a:lnTo>
                  <a:lnTo>
                    <a:pt x="276606" y="257556"/>
                  </a:lnTo>
                  <a:lnTo>
                    <a:pt x="368808" y="257556"/>
                  </a:lnTo>
                  <a:lnTo>
                    <a:pt x="184404" y="441960"/>
                  </a:lnTo>
                  <a:lnTo>
                    <a:pt x="0" y="257556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7665" y="780206"/>
            <a:ext cx="9870251" cy="235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78180" y="3483864"/>
            <a:ext cx="6727190" cy="3162935"/>
            <a:chOff x="678180" y="3483864"/>
            <a:chExt cx="6727190" cy="3162935"/>
          </a:xfrm>
        </p:grpSpPr>
        <p:sp>
          <p:nvSpPr>
            <p:cNvPr id="4" name="object 4"/>
            <p:cNvSpPr/>
            <p:nvPr/>
          </p:nvSpPr>
          <p:spPr>
            <a:xfrm>
              <a:off x="2969991" y="4785443"/>
              <a:ext cx="2870951" cy="18608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78180" y="3483864"/>
              <a:ext cx="6726935" cy="29199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8015895" y="3971544"/>
            <a:ext cx="2647532" cy="1800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027666" y="6573418"/>
            <a:ext cx="20713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Arial"/>
                <a:cs typeface="Arial"/>
              </a:rPr>
              <a:t>Blood Cancer </a:t>
            </a:r>
            <a:r>
              <a:rPr dirty="0" sz="1200" spc="-10" i="1">
                <a:latin typeface="Arial"/>
                <a:cs typeface="Arial"/>
              </a:rPr>
              <a:t>Discovery,</a:t>
            </a:r>
            <a:r>
              <a:rPr dirty="0" sz="1200" spc="-114" i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2021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96385" y="118109"/>
            <a:ext cx="49244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Resolving </a:t>
            </a: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H3K4me3</a:t>
            </a:r>
            <a:r>
              <a:rPr dirty="0" sz="2400" spc="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conundrum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976" y="169545"/>
            <a:ext cx="79089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Rescue </a:t>
            </a: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attempt: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distinguish direct </a:t>
            </a:r>
            <a:r>
              <a:rPr dirty="0" sz="2400" spc="-95" b="0">
                <a:solidFill>
                  <a:srgbClr val="000000"/>
                </a:solidFill>
                <a:latin typeface="Arial"/>
                <a:cs typeface="Arial"/>
              </a:rPr>
              <a:t>v.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indirect KDM5A</a:t>
            </a:r>
            <a:r>
              <a:rPr dirty="0" sz="2400" spc="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Arial"/>
                <a:cs typeface="Arial"/>
              </a:rPr>
              <a:t>effect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040891"/>
            <a:ext cx="12191999" cy="4776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027666" y="6573418"/>
            <a:ext cx="20713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Arial"/>
                <a:cs typeface="Arial"/>
              </a:rPr>
              <a:t>Blood Cancer </a:t>
            </a:r>
            <a:r>
              <a:rPr dirty="0" sz="1200" spc="-10" i="1">
                <a:latin typeface="Arial"/>
                <a:cs typeface="Arial"/>
              </a:rPr>
              <a:t>Discovery,</a:t>
            </a:r>
            <a:r>
              <a:rPr dirty="0" sz="1200" spc="-114" i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2021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143" y="805169"/>
            <a:ext cx="5536957" cy="2234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5869" y="3761730"/>
            <a:ext cx="5540688" cy="2234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91220" y="805169"/>
            <a:ext cx="5700551" cy="2291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39408" y="3863310"/>
            <a:ext cx="5642236" cy="2488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06344" y="81153"/>
            <a:ext cx="5977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Dynamic Opposition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of Histone</a:t>
            </a:r>
            <a:r>
              <a:rPr dirty="0" sz="2800" spc="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Marks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507" y="6554825"/>
            <a:ext cx="80537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2022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 spc="-5" i="1">
                <a:latin typeface="Arial"/>
                <a:cs typeface="Arial"/>
              </a:rPr>
              <a:t>ACS Chem. </a:t>
            </a:r>
            <a:r>
              <a:rPr dirty="0" sz="1400" i="1">
                <a:latin typeface="Arial"/>
                <a:cs typeface="Arial"/>
              </a:rPr>
              <a:t>Biol.</a:t>
            </a:r>
            <a:r>
              <a:rPr dirty="0" sz="1400">
                <a:latin typeface="Arial"/>
                <a:cs typeface="Arial"/>
              </a:rPr>
              <a:t>, </a:t>
            </a:r>
            <a:r>
              <a:rPr dirty="0" sz="1400" spc="-5">
                <a:latin typeface="Arial"/>
                <a:cs typeface="Arial"/>
              </a:rPr>
              <a:t>Garzón-Porras, </a:t>
            </a:r>
            <a:r>
              <a:rPr dirty="0" sz="1400">
                <a:latin typeface="Arial"/>
                <a:cs typeface="Arial"/>
              </a:rPr>
              <a:t>Chory &amp; </a:t>
            </a:r>
            <a:r>
              <a:rPr dirty="0" sz="1400" spc="-15">
                <a:latin typeface="Arial"/>
                <a:cs typeface="Arial"/>
              </a:rPr>
              <a:t>Gryder. </a:t>
            </a:r>
            <a:r>
              <a:rPr dirty="0" sz="1400" spc="-5">
                <a:latin typeface="Arial"/>
                <a:cs typeface="Arial"/>
              </a:rPr>
              <a:t>Dynamic </a:t>
            </a:r>
            <a:r>
              <a:rPr dirty="0" sz="1400">
                <a:latin typeface="Arial"/>
                <a:cs typeface="Arial"/>
              </a:rPr>
              <a:t>Opposition of Histone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Modifications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2728" y="2420111"/>
            <a:ext cx="1882139" cy="188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1027" y="881253"/>
            <a:ext cx="1487170" cy="1305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000000"/>
                </a:solidFill>
              </a:rPr>
              <a:t>HDACs</a:t>
            </a:r>
            <a:endParaRPr sz="2800"/>
          </a:p>
          <a:p>
            <a:pPr algn="ctr" marL="12700" marR="5080" indent="3175">
              <a:lnSpc>
                <a:spcPct val="100000"/>
              </a:lnSpc>
            </a:pP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&amp;    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H3K27ac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4232" y="2668523"/>
            <a:ext cx="2206751" cy="1490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42069" y="881253"/>
            <a:ext cx="166433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95"/>
              </a:spcBef>
            </a:pPr>
            <a:r>
              <a:rPr dirty="0" sz="2800" spc="-110" b="1">
                <a:latin typeface="Arial"/>
                <a:cs typeface="Arial"/>
              </a:rPr>
              <a:t>HATs</a:t>
            </a:r>
            <a:endParaRPr sz="2800">
              <a:latin typeface="Arial"/>
              <a:cs typeface="Arial"/>
            </a:endParaRPr>
          </a:p>
          <a:p>
            <a:pPr marL="12700" marR="5080" indent="70231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&amp;  RNA Pol</a:t>
            </a:r>
            <a:r>
              <a:rPr dirty="0" sz="2800" spc="-235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010" y="4416044"/>
            <a:ext cx="24218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669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New mechanism </a:t>
            </a:r>
            <a:r>
              <a:rPr dirty="0" sz="1800">
                <a:latin typeface="Arial"/>
                <a:cs typeface="Arial"/>
              </a:rPr>
              <a:t>to  </a:t>
            </a:r>
            <a:r>
              <a:rPr dirty="0" sz="1800" spc="-10">
                <a:latin typeface="Arial"/>
                <a:cs typeface="Arial"/>
              </a:rPr>
              <a:t>explain </a:t>
            </a:r>
            <a:r>
              <a:rPr dirty="0" sz="1800" spc="-5">
                <a:latin typeface="Arial"/>
                <a:cs typeface="Arial"/>
              </a:rPr>
              <a:t>HDAC inhibition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4196" y="4416044"/>
            <a:ext cx="25495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083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New mechanism </a:t>
            </a:r>
            <a:r>
              <a:rPr dirty="0" sz="1800">
                <a:latin typeface="Arial"/>
                <a:cs typeface="Arial"/>
              </a:rPr>
              <a:t>to  </a:t>
            </a:r>
            <a:r>
              <a:rPr dirty="0" sz="1800" spc="-10">
                <a:latin typeface="Arial"/>
                <a:cs typeface="Arial"/>
              </a:rPr>
              <a:t>explain </a:t>
            </a:r>
            <a:r>
              <a:rPr dirty="0" sz="1800" spc="-5">
                <a:latin typeface="Arial"/>
                <a:cs typeface="Arial"/>
              </a:rPr>
              <a:t>KDM5A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inhibition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9093" y="5498084"/>
            <a:ext cx="23107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Arial"/>
                <a:cs typeface="Arial"/>
              </a:rPr>
              <a:t>Nature </a:t>
            </a:r>
            <a:r>
              <a:rPr dirty="0" sz="1800" spc="-10" i="1">
                <a:latin typeface="Arial"/>
                <a:cs typeface="Arial"/>
              </a:rPr>
              <a:t>Comm.,</a:t>
            </a:r>
            <a:r>
              <a:rPr dirty="0" sz="1800" spc="-5" i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2019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 i="1">
                <a:latin typeface="Arial"/>
                <a:cs typeface="Arial"/>
              </a:rPr>
              <a:t>Nature Genetics,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2019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82615" y="881253"/>
            <a:ext cx="160591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Arial"/>
                <a:cs typeface="Arial"/>
              </a:rPr>
              <a:t>KDM5A</a:t>
            </a:r>
            <a:endParaRPr sz="2800">
              <a:latin typeface="Arial"/>
              <a:cs typeface="Arial"/>
            </a:endParaRPr>
          </a:p>
          <a:p>
            <a:pPr algn="ctr" marL="12065" marR="5080" indent="1270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&amp;      </a:t>
            </a:r>
            <a:r>
              <a:rPr dirty="0" sz="2800" spc="-5">
                <a:latin typeface="Arial"/>
                <a:cs typeface="Arial"/>
              </a:rPr>
              <a:t>H3K4me3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6825" y="5498084"/>
            <a:ext cx="164592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1445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Arial"/>
                <a:cs typeface="Arial"/>
              </a:rPr>
              <a:t>Blood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Cancer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20" i="1">
                <a:latin typeface="Arial"/>
                <a:cs typeface="Arial"/>
              </a:rPr>
              <a:t>Discovery,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2021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70695" y="5498084"/>
            <a:ext cx="12915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i="1">
                <a:latin typeface="Arial"/>
                <a:cs typeface="Arial"/>
              </a:rPr>
              <a:t>Unpublished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5715" y="4416044"/>
            <a:ext cx="12185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Pol2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cluster  collapse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14588" y="2590276"/>
            <a:ext cx="2063496" cy="1530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6844" y="600455"/>
            <a:ext cx="3293745" cy="5676900"/>
          </a:xfrm>
          <a:custGeom>
            <a:avLst/>
            <a:gdLst/>
            <a:ahLst/>
            <a:cxnLst/>
            <a:rect l="l" t="t" r="r" b="b"/>
            <a:pathLst>
              <a:path w="3293745" h="5676900">
                <a:moveTo>
                  <a:pt x="3293363" y="0"/>
                </a:moveTo>
                <a:lnTo>
                  <a:pt x="0" y="0"/>
                </a:lnTo>
                <a:lnTo>
                  <a:pt x="0" y="5676900"/>
                </a:lnTo>
                <a:lnTo>
                  <a:pt x="3293363" y="5676900"/>
                </a:lnTo>
                <a:lnTo>
                  <a:pt x="3293363" y="0"/>
                </a:lnTo>
                <a:close/>
              </a:path>
            </a:pathLst>
          </a:custGeom>
          <a:solidFill>
            <a:srgbClr val="FFFFFF">
              <a:alpha val="5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28515" y="740663"/>
            <a:ext cx="3291840" cy="5676900"/>
          </a:xfrm>
          <a:custGeom>
            <a:avLst/>
            <a:gdLst/>
            <a:ahLst/>
            <a:cxnLst/>
            <a:rect l="l" t="t" r="r" b="b"/>
            <a:pathLst>
              <a:path w="3291840" h="5676900">
                <a:moveTo>
                  <a:pt x="3291840" y="0"/>
                </a:moveTo>
                <a:lnTo>
                  <a:pt x="0" y="0"/>
                </a:lnTo>
                <a:lnTo>
                  <a:pt x="0" y="5676900"/>
                </a:lnTo>
                <a:lnTo>
                  <a:pt x="3291840" y="5676900"/>
                </a:lnTo>
                <a:lnTo>
                  <a:pt x="3291840" y="0"/>
                </a:lnTo>
                <a:close/>
              </a:path>
            </a:pathLst>
          </a:custGeom>
          <a:solidFill>
            <a:srgbClr val="FFFFFF">
              <a:alpha val="5803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2779" y="190881"/>
            <a:ext cx="799845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0">
                <a:solidFill>
                  <a:srgbClr val="000000"/>
                </a:solidFill>
                <a:latin typeface="Arial"/>
                <a:cs typeface="Arial"/>
              </a:rPr>
              <a:t>Drugging Super Cluster Driven</a:t>
            </a:r>
            <a:r>
              <a:rPr dirty="0" sz="3200" spc="-1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10" b="0">
                <a:solidFill>
                  <a:srgbClr val="000000"/>
                </a:solidFill>
                <a:latin typeface="Arial"/>
                <a:cs typeface="Arial"/>
              </a:rPr>
              <a:t>Transcription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280158"/>
            <a:ext cx="4678680" cy="5455920"/>
            <a:chOff x="0" y="1280158"/>
            <a:chExt cx="4678680" cy="5455920"/>
          </a:xfrm>
        </p:grpSpPr>
        <p:sp>
          <p:nvSpPr>
            <p:cNvPr id="4" name="object 4"/>
            <p:cNvSpPr/>
            <p:nvPr/>
          </p:nvSpPr>
          <p:spPr>
            <a:xfrm>
              <a:off x="0" y="1306066"/>
              <a:ext cx="4624826" cy="53347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280158"/>
              <a:ext cx="4678679" cy="54559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737348" y="1270532"/>
            <a:ext cx="7300475" cy="5087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03976" y="220979"/>
            <a:ext cx="4520467" cy="6352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790700" y="100584"/>
            <a:ext cx="4304030" cy="6422390"/>
            <a:chOff x="1790700" y="100584"/>
            <a:chExt cx="4304030" cy="6422390"/>
          </a:xfrm>
        </p:grpSpPr>
        <p:sp>
          <p:nvSpPr>
            <p:cNvPr id="4" name="object 4"/>
            <p:cNvSpPr/>
            <p:nvPr/>
          </p:nvSpPr>
          <p:spPr>
            <a:xfrm>
              <a:off x="1888089" y="220979"/>
              <a:ext cx="3935114" cy="63016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90700" y="100583"/>
              <a:ext cx="4304030" cy="259079"/>
            </a:xfrm>
            <a:custGeom>
              <a:avLst/>
              <a:gdLst/>
              <a:ahLst/>
              <a:cxnLst/>
              <a:rect l="l" t="t" r="r" b="b"/>
              <a:pathLst>
                <a:path w="4304030" h="259079">
                  <a:moveTo>
                    <a:pt x="345948" y="19812"/>
                  </a:moveTo>
                  <a:lnTo>
                    <a:pt x="0" y="19812"/>
                  </a:lnTo>
                  <a:lnTo>
                    <a:pt x="0" y="259080"/>
                  </a:lnTo>
                  <a:lnTo>
                    <a:pt x="345948" y="259080"/>
                  </a:lnTo>
                  <a:lnTo>
                    <a:pt x="345948" y="19812"/>
                  </a:lnTo>
                  <a:close/>
                </a:path>
                <a:path w="4304030" h="259079">
                  <a:moveTo>
                    <a:pt x="4303776" y="0"/>
                  </a:moveTo>
                  <a:lnTo>
                    <a:pt x="3957828" y="0"/>
                  </a:lnTo>
                  <a:lnTo>
                    <a:pt x="3957828" y="240792"/>
                  </a:lnTo>
                  <a:lnTo>
                    <a:pt x="4303776" y="240792"/>
                  </a:lnTo>
                  <a:lnTo>
                    <a:pt x="4303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47320" y="6497828"/>
            <a:ext cx="1120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unpublished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854" y="1902755"/>
            <a:ext cx="4368140" cy="2943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38555" y="5424627"/>
            <a:ext cx="26212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1315" marR="5080" indent="-34925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2021</a:t>
            </a:r>
            <a:r>
              <a:rPr dirty="0" sz="1600" spc="-5">
                <a:latin typeface="Arial"/>
                <a:cs typeface="Arial"/>
              </a:rPr>
              <a:t>, </a:t>
            </a:r>
            <a:r>
              <a:rPr dirty="0" sz="1600" spc="-5" i="1">
                <a:latin typeface="Arial"/>
                <a:cs typeface="Arial"/>
              </a:rPr>
              <a:t>Cell Chemical</a:t>
            </a:r>
            <a:r>
              <a:rPr dirty="0" sz="1600" spc="-55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Biology</a:t>
            </a:r>
            <a:r>
              <a:rPr dirty="0" sz="1600">
                <a:latin typeface="Arial"/>
                <a:cs typeface="Arial"/>
              </a:rPr>
              <a:t>,  </a:t>
            </a:r>
            <a:r>
              <a:rPr dirty="0" sz="1600" spc="-25">
                <a:latin typeface="Arial"/>
                <a:cs typeface="Arial"/>
              </a:rPr>
              <a:t>Vannam </a:t>
            </a:r>
            <a:r>
              <a:rPr dirty="0" sz="1600" spc="-5">
                <a:latin typeface="Arial"/>
                <a:cs typeface="Arial"/>
              </a:rPr>
              <a:t>et </a:t>
            </a:r>
            <a:r>
              <a:rPr dirty="0" sz="1600">
                <a:latin typeface="Arial"/>
                <a:cs typeface="Arial"/>
              </a:rPr>
              <a:t>al, </a:t>
            </a:r>
            <a:r>
              <a:rPr dirty="0" sz="1600" spc="-5">
                <a:latin typeface="Arial"/>
                <a:cs typeface="Arial"/>
              </a:rPr>
              <a:t>Ott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lab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92435" y="1737360"/>
            <a:ext cx="6195150" cy="3757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582914" y="5686450"/>
            <a:ext cx="11226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i="1">
                <a:latin typeface="Arial"/>
                <a:cs typeface="Arial"/>
              </a:rPr>
              <a:t>unpublished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8317" y="541401"/>
            <a:ext cx="95834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New chemical tool </a:t>
            </a: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to study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H3K27ac loop removal in </a:t>
            </a: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short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time</a:t>
            </a:r>
            <a:r>
              <a:rPr dirty="0" sz="2400" spc="1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frames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865" y="1297964"/>
            <a:ext cx="6293767" cy="4788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29976" y="1836557"/>
            <a:ext cx="3580428" cy="1603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7498" y="3849878"/>
            <a:ext cx="3662200" cy="19804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56395" y="1511553"/>
            <a:ext cx="2058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Core regulatory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TFs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45143" y="3479672"/>
            <a:ext cx="2272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P3F dependent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genes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05582" y="352806"/>
            <a:ext cx="7116445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b="0">
                <a:solidFill>
                  <a:srgbClr val="000000"/>
                </a:solidFill>
                <a:latin typeface="Arial"/>
                <a:cs typeface="Arial"/>
              </a:rPr>
              <a:t>Core Regulatory TF Network requires</a:t>
            </a:r>
            <a:r>
              <a:rPr dirty="0" sz="2600" spc="-6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600" b="0">
                <a:solidFill>
                  <a:srgbClr val="000000"/>
                </a:solidFill>
                <a:latin typeface="Arial"/>
                <a:cs typeface="Arial"/>
              </a:rPr>
              <a:t>CBP/p300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80561" y="1173225"/>
            <a:ext cx="421640" cy="424180"/>
            <a:chOff x="3480561" y="1173225"/>
            <a:chExt cx="421640" cy="424180"/>
          </a:xfrm>
        </p:grpSpPr>
        <p:sp>
          <p:nvSpPr>
            <p:cNvPr id="9" name="object 9"/>
            <p:cNvSpPr/>
            <p:nvPr/>
          </p:nvSpPr>
          <p:spPr>
            <a:xfrm>
              <a:off x="3486911" y="1179575"/>
              <a:ext cx="408940" cy="411480"/>
            </a:xfrm>
            <a:custGeom>
              <a:avLst/>
              <a:gdLst/>
              <a:ahLst/>
              <a:cxnLst/>
              <a:rect l="l" t="t" r="r" b="b"/>
              <a:pathLst>
                <a:path w="408939" h="411480">
                  <a:moveTo>
                    <a:pt x="408432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408432" y="411479"/>
                  </a:lnTo>
                  <a:lnTo>
                    <a:pt x="408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86911" y="1179575"/>
              <a:ext cx="408940" cy="411480"/>
            </a:xfrm>
            <a:custGeom>
              <a:avLst/>
              <a:gdLst/>
              <a:ahLst/>
              <a:cxnLst/>
              <a:rect l="l" t="t" r="r" b="b"/>
              <a:pathLst>
                <a:path w="408939" h="411480">
                  <a:moveTo>
                    <a:pt x="0" y="411479"/>
                  </a:moveTo>
                  <a:lnTo>
                    <a:pt x="408432" y="411479"/>
                  </a:lnTo>
                  <a:lnTo>
                    <a:pt x="408432" y="0"/>
                  </a:lnTo>
                  <a:lnTo>
                    <a:pt x="0" y="0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8170" y="1566715"/>
            <a:ext cx="4986321" cy="4614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06654" y="822705"/>
            <a:ext cx="4425315" cy="5794375"/>
            <a:chOff x="406654" y="822705"/>
            <a:chExt cx="4425315" cy="5794375"/>
          </a:xfrm>
        </p:grpSpPr>
        <p:sp>
          <p:nvSpPr>
            <p:cNvPr id="4" name="object 4"/>
            <p:cNvSpPr/>
            <p:nvPr/>
          </p:nvSpPr>
          <p:spPr>
            <a:xfrm>
              <a:off x="692357" y="854439"/>
              <a:ext cx="4139507" cy="57623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3004" y="829055"/>
              <a:ext cx="538480" cy="365760"/>
            </a:xfrm>
            <a:custGeom>
              <a:avLst/>
              <a:gdLst/>
              <a:ahLst/>
              <a:cxnLst/>
              <a:rect l="l" t="t" r="r" b="b"/>
              <a:pathLst>
                <a:path w="538480" h="365759">
                  <a:moveTo>
                    <a:pt x="537971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537971" y="365760"/>
                  </a:lnTo>
                  <a:lnTo>
                    <a:pt x="537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3004" y="829055"/>
              <a:ext cx="538480" cy="365760"/>
            </a:xfrm>
            <a:custGeom>
              <a:avLst/>
              <a:gdLst/>
              <a:ahLst/>
              <a:cxnLst/>
              <a:rect l="l" t="t" r="r" b="b"/>
              <a:pathLst>
                <a:path w="538480" h="365759">
                  <a:moveTo>
                    <a:pt x="0" y="365760"/>
                  </a:moveTo>
                  <a:lnTo>
                    <a:pt x="537971" y="365760"/>
                  </a:lnTo>
                  <a:lnTo>
                    <a:pt x="537971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5470905" y="3119373"/>
            <a:ext cx="551180" cy="377190"/>
            <a:chOff x="5470905" y="3119373"/>
            <a:chExt cx="551180" cy="377190"/>
          </a:xfrm>
        </p:grpSpPr>
        <p:sp>
          <p:nvSpPr>
            <p:cNvPr id="8" name="object 8"/>
            <p:cNvSpPr/>
            <p:nvPr/>
          </p:nvSpPr>
          <p:spPr>
            <a:xfrm>
              <a:off x="5477255" y="3125723"/>
              <a:ext cx="538480" cy="364490"/>
            </a:xfrm>
            <a:custGeom>
              <a:avLst/>
              <a:gdLst/>
              <a:ahLst/>
              <a:cxnLst/>
              <a:rect l="l" t="t" r="r" b="b"/>
              <a:pathLst>
                <a:path w="538479" h="364489">
                  <a:moveTo>
                    <a:pt x="537972" y="0"/>
                  </a:moveTo>
                  <a:lnTo>
                    <a:pt x="0" y="0"/>
                  </a:lnTo>
                  <a:lnTo>
                    <a:pt x="0" y="364236"/>
                  </a:lnTo>
                  <a:lnTo>
                    <a:pt x="537972" y="364236"/>
                  </a:lnTo>
                  <a:lnTo>
                    <a:pt x="537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77255" y="3125723"/>
              <a:ext cx="538480" cy="364490"/>
            </a:xfrm>
            <a:custGeom>
              <a:avLst/>
              <a:gdLst/>
              <a:ahLst/>
              <a:cxnLst/>
              <a:rect l="l" t="t" r="r" b="b"/>
              <a:pathLst>
                <a:path w="538479" h="364489">
                  <a:moveTo>
                    <a:pt x="0" y="364236"/>
                  </a:moveTo>
                  <a:lnTo>
                    <a:pt x="537972" y="364236"/>
                  </a:lnTo>
                  <a:lnTo>
                    <a:pt x="537972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5477255" y="5146547"/>
            <a:ext cx="443865" cy="567055"/>
          </a:xfrm>
          <a:custGeom>
            <a:avLst/>
            <a:gdLst/>
            <a:ahLst/>
            <a:cxnLst/>
            <a:rect l="l" t="t" r="r" b="b"/>
            <a:pathLst>
              <a:path w="443864" h="567054">
                <a:moveTo>
                  <a:pt x="0" y="566927"/>
                </a:moveTo>
                <a:lnTo>
                  <a:pt x="443484" y="566927"/>
                </a:lnTo>
                <a:lnTo>
                  <a:pt x="443484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10869" y="149097"/>
            <a:ext cx="105975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dCBP1 rapidly secludes Pol2 away </a:t>
            </a:r>
            <a:r>
              <a:rPr dirty="0" sz="2400" b="0">
                <a:solidFill>
                  <a:srgbClr val="000000"/>
                </a:solidFill>
                <a:latin typeface="Arial"/>
                <a:cs typeface="Arial"/>
              </a:rPr>
              <a:t>from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P3F enhancers, and into CpG</a:t>
            </a:r>
            <a:r>
              <a:rPr dirty="0" sz="2400" spc="1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islands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7116" y="3110306"/>
            <a:ext cx="92690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Why would Pol2 move to CpG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islands after </a:t>
            </a:r>
            <a:r>
              <a:rPr dirty="0" sz="2800" spc="-75" b="0">
                <a:solidFill>
                  <a:srgbClr val="000000"/>
                </a:solidFill>
                <a:latin typeface="Arial"/>
                <a:cs typeface="Arial"/>
              </a:rPr>
              <a:t>HAT</a:t>
            </a:r>
            <a:r>
              <a:rPr dirty="0" sz="2800" spc="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inhibition?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6551" y="149339"/>
            <a:ext cx="4453255" cy="3279775"/>
            <a:chOff x="416551" y="149339"/>
            <a:chExt cx="4453255" cy="3279775"/>
          </a:xfrm>
        </p:grpSpPr>
        <p:sp>
          <p:nvSpPr>
            <p:cNvPr id="3" name="object 3"/>
            <p:cNvSpPr/>
            <p:nvPr/>
          </p:nvSpPr>
          <p:spPr>
            <a:xfrm>
              <a:off x="416551" y="160019"/>
              <a:ext cx="4418847" cy="3268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89603" y="496873"/>
              <a:ext cx="1179830" cy="2312035"/>
            </a:xfrm>
            <a:custGeom>
              <a:avLst/>
              <a:gdLst/>
              <a:ahLst/>
              <a:cxnLst/>
              <a:rect l="l" t="t" r="r" b="b"/>
              <a:pathLst>
                <a:path w="1179829" h="2312035">
                  <a:moveTo>
                    <a:pt x="316114" y="0"/>
                  </a:moveTo>
                  <a:lnTo>
                    <a:pt x="271538" y="280"/>
                  </a:lnTo>
                  <a:lnTo>
                    <a:pt x="228321" y="2173"/>
                  </a:lnTo>
                  <a:lnTo>
                    <a:pt x="186506" y="5947"/>
                  </a:lnTo>
                  <a:lnTo>
                    <a:pt x="146137" y="11870"/>
                  </a:lnTo>
                  <a:lnTo>
                    <a:pt x="107258" y="20211"/>
                  </a:lnTo>
                  <a:lnTo>
                    <a:pt x="69913" y="31240"/>
                  </a:lnTo>
                  <a:lnTo>
                    <a:pt x="34145" y="45225"/>
                  </a:lnTo>
                  <a:lnTo>
                    <a:pt x="0" y="62434"/>
                  </a:lnTo>
                  <a:lnTo>
                    <a:pt x="494411" y="1345388"/>
                  </a:lnTo>
                  <a:lnTo>
                    <a:pt x="1179576" y="2311858"/>
                  </a:lnTo>
                  <a:lnTo>
                    <a:pt x="1058164" y="14809"/>
                  </a:lnTo>
                  <a:lnTo>
                    <a:pt x="999188" y="20745"/>
                  </a:lnTo>
                  <a:lnTo>
                    <a:pt x="940956" y="24529"/>
                  </a:lnTo>
                  <a:lnTo>
                    <a:pt x="883511" y="26431"/>
                  </a:lnTo>
                  <a:lnTo>
                    <a:pt x="826896" y="26720"/>
                  </a:lnTo>
                  <a:lnTo>
                    <a:pt x="771156" y="25664"/>
                  </a:lnTo>
                  <a:lnTo>
                    <a:pt x="716335" y="23532"/>
                  </a:lnTo>
                  <a:lnTo>
                    <a:pt x="662477" y="20593"/>
                  </a:lnTo>
                  <a:lnTo>
                    <a:pt x="609625" y="17115"/>
                  </a:lnTo>
                  <a:lnTo>
                    <a:pt x="457549" y="6142"/>
                  </a:lnTo>
                  <a:lnTo>
                    <a:pt x="409163" y="3199"/>
                  </a:lnTo>
                  <a:lnTo>
                    <a:pt x="362003" y="1062"/>
                  </a:lnTo>
                  <a:lnTo>
                    <a:pt x="316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86712" y="149339"/>
              <a:ext cx="1206246" cy="9395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27960" y="996683"/>
              <a:ext cx="1175778" cy="10508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959607" y="2334755"/>
              <a:ext cx="1364742" cy="10675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502155" y="6504228"/>
            <a:ext cx="20923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1957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>
                <a:latin typeface="Arial"/>
                <a:cs typeface="Arial"/>
              </a:rPr>
              <a:t>Conrad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Waddington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2524" y="374268"/>
            <a:ext cx="4314825" cy="6159500"/>
            <a:chOff x="382524" y="374268"/>
            <a:chExt cx="4314825" cy="6159500"/>
          </a:xfrm>
        </p:grpSpPr>
        <p:sp>
          <p:nvSpPr>
            <p:cNvPr id="10" name="object 10"/>
            <p:cNvSpPr/>
            <p:nvPr/>
          </p:nvSpPr>
          <p:spPr>
            <a:xfrm>
              <a:off x="1773935" y="2407907"/>
              <a:ext cx="1134618" cy="9014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05127" y="1202435"/>
              <a:ext cx="1177302" cy="10523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0540" y="3500627"/>
              <a:ext cx="4186428" cy="30327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82524" y="2400299"/>
              <a:ext cx="1434845" cy="17183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46932" y="374268"/>
              <a:ext cx="1037590" cy="1883410"/>
            </a:xfrm>
            <a:custGeom>
              <a:avLst/>
              <a:gdLst/>
              <a:ahLst/>
              <a:cxnLst/>
              <a:rect l="l" t="t" r="r" b="b"/>
              <a:pathLst>
                <a:path w="1037589" h="1883410">
                  <a:moveTo>
                    <a:pt x="473100" y="318554"/>
                  </a:moveTo>
                  <a:lnTo>
                    <a:pt x="459486" y="278130"/>
                  </a:lnTo>
                  <a:lnTo>
                    <a:pt x="452513" y="264909"/>
                  </a:lnTo>
                  <a:lnTo>
                    <a:pt x="452513" y="319646"/>
                  </a:lnTo>
                  <a:lnTo>
                    <a:pt x="451434" y="326237"/>
                  </a:lnTo>
                  <a:lnTo>
                    <a:pt x="425157" y="359651"/>
                  </a:lnTo>
                  <a:lnTo>
                    <a:pt x="384810" y="376682"/>
                  </a:lnTo>
                  <a:lnTo>
                    <a:pt x="375793" y="378206"/>
                  </a:lnTo>
                  <a:lnTo>
                    <a:pt x="367792" y="377952"/>
                  </a:lnTo>
                  <a:lnTo>
                    <a:pt x="335737" y="352437"/>
                  </a:lnTo>
                  <a:lnTo>
                    <a:pt x="315722" y="314833"/>
                  </a:lnTo>
                  <a:lnTo>
                    <a:pt x="426212" y="256413"/>
                  </a:lnTo>
                  <a:lnTo>
                    <a:pt x="446265" y="294843"/>
                  </a:lnTo>
                  <a:lnTo>
                    <a:pt x="452513" y="319646"/>
                  </a:lnTo>
                  <a:lnTo>
                    <a:pt x="452513" y="264909"/>
                  </a:lnTo>
                  <a:lnTo>
                    <a:pt x="448043" y="256413"/>
                  </a:lnTo>
                  <a:lnTo>
                    <a:pt x="433197" y="228219"/>
                  </a:lnTo>
                  <a:lnTo>
                    <a:pt x="288544" y="304800"/>
                  </a:lnTo>
                  <a:lnTo>
                    <a:pt x="316103" y="356997"/>
                  </a:lnTo>
                  <a:lnTo>
                    <a:pt x="341503" y="389255"/>
                  </a:lnTo>
                  <a:lnTo>
                    <a:pt x="373278" y="399084"/>
                  </a:lnTo>
                  <a:lnTo>
                    <a:pt x="379666" y="399034"/>
                  </a:lnTo>
                  <a:lnTo>
                    <a:pt x="416712" y="389712"/>
                  </a:lnTo>
                  <a:lnTo>
                    <a:pt x="437121" y="378206"/>
                  </a:lnTo>
                  <a:lnTo>
                    <a:pt x="442353" y="374573"/>
                  </a:lnTo>
                  <a:lnTo>
                    <a:pt x="469595" y="339699"/>
                  </a:lnTo>
                  <a:lnTo>
                    <a:pt x="472935" y="325145"/>
                  </a:lnTo>
                  <a:lnTo>
                    <a:pt x="473100" y="318554"/>
                  </a:lnTo>
                  <a:close/>
                </a:path>
                <a:path w="1037589" h="1883410">
                  <a:moveTo>
                    <a:pt x="500634" y="455295"/>
                  </a:moveTo>
                  <a:lnTo>
                    <a:pt x="483565" y="420154"/>
                  </a:lnTo>
                  <a:lnTo>
                    <a:pt x="483565" y="455841"/>
                  </a:lnTo>
                  <a:lnTo>
                    <a:pt x="483120" y="462724"/>
                  </a:lnTo>
                  <a:lnTo>
                    <a:pt x="481076" y="469646"/>
                  </a:lnTo>
                  <a:lnTo>
                    <a:pt x="478536" y="475742"/>
                  </a:lnTo>
                  <a:lnTo>
                    <a:pt x="473075" y="481457"/>
                  </a:lnTo>
                  <a:lnTo>
                    <a:pt x="464693" y="486918"/>
                  </a:lnTo>
                  <a:lnTo>
                    <a:pt x="437375" y="435102"/>
                  </a:lnTo>
                  <a:lnTo>
                    <a:pt x="433832" y="428371"/>
                  </a:lnTo>
                  <a:lnTo>
                    <a:pt x="440778" y="425856"/>
                  </a:lnTo>
                  <a:lnTo>
                    <a:pt x="447560" y="424599"/>
                  </a:lnTo>
                  <a:lnTo>
                    <a:pt x="454164" y="424624"/>
                  </a:lnTo>
                  <a:lnTo>
                    <a:pt x="483565" y="455841"/>
                  </a:lnTo>
                  <a:lnTo>
                    <a:pt x="483565" y="420154"/>
                  </a:lnTo>
                  <a:lnTo>
                    <a:pt x="480085" y="416560"/>
                  </a:lnTo>
                  <a:lnTo>
                    <a:pt x="471106" y="410667"/>
                  </a:lnTo>
                  <a:lnTo>
                    <a:pt x="460883" y="406781"/>
                  </a:lnTo>
                  <a:lnTo>
                    <a:pt x="449656" y="405066"/>
                  </a:lnTo>
                  <a:lnTo>
                    <a:pt x="437896" y="405828"/>
                  </a:lnTo>
                  <a:lnTo>
                    <a:pt x="401002" y="422021"/>
                  </a:lnTo>
                  <a:lnTo>
                    <a:pt x="377659" y="459930"/>
                  </a:lnTo>
                  <a:lnTo>
                    <a:pt x="377774" y="470776"/>
                  </a:lnTo>
                  <a:lnTo>
                    <a:pt x="396125" y="508723"/>
                  </a:lnTo>
                  <a:lnTo>
                    <a:pt x="434403" y="522846"/>
                  </a:lnTo>
                  <a:lnTo>
                    <a:pt x="443357" y="521462"/>
                  </a:lnTo>
                  <a:lnTo>
                    <a:pt x="436346" y="503174"/>
                  </a:lnTo>
                  <a:lnTo>
                    <a:pt x="435864" y="501904"/>
                  </a:lnTo>
                  <a:lnTo>
                    <a:pt x="399796" y="485648"/>
                  </a:lnTo>
                  <a:lnTo>
                    <a:pt x="395732" y="472401"/>
                  </a:lnTo>
                  <a:lnTo>
                    <a:pt x="395820" y="465670"/>
                  </a:lnTo>
                  <a:lnTo>
                    <a:pt x="418719" y="435102"/>
                  </a:lnTo>
                  <a:lnTo>
                    <a:pt x="459994" y="513207"/>
                  </a:lnTo>
                  <a:lnTo>
                    <a:pt x="462153" y="512191"/>
                  </a:lnTo>
                  <a:lnTo>
                    <a:pt x="492607" y="486918"/>
                  </a:lnTo>
                  <a:lnTo>
                    <a:pt x="493179" y="486206"/>
                  </a:lnTo>
                  <a:lnTo>
                    <a:pt x="497967" y="476250"/>
                  </a:lnTo>
                  <a:lnTo>
                    <a:pt x="500443" y="465772"/>
                  </a:lnTo>
                  <a:lnTo>
                    <a:pt x="500634" y="455295"/>
                  </a:lnTo>
                  <a:close/>
                </a:path>
                <a:path w="1037589" h="1883410">
                  <a:moveTo>
                    <a:pt x="573278" y="589661"/>
                  </a:moveTo>
                  <a:lnTo>
                    <a:pt x="571309" y="585978"/>
                  </a:lnTo>
                  <a:lnTo>
                    <a:pt x="563626" y="571500"/>
                  </a:lnTo>
                  <a:lnTo>
                    <a:pt x="478155" y="583311"/>
                  </a:lnTo>
                  <a:lnTo>
                    <a:pt x="470281" y="584581"/>
                  </a:lnTo>
                  <a:lnTo>
                    <a:pt x="463931" y="585978"/>
                  </a:lnTo>
                  <a:lnTo>
                    <a:pt x="470154" y="580009"/>
                  </a:lnTo>
                  <a:lnTo>
                    <a:pt x="475996" y="574040"/>
                  </a:lnTo>
                  <a:lnTo>
                    <a:pt x="481584" y="568071"/>
                  </a:lnTo>
                  <a:lnTo>
                    <a:pt x="532384" y="512318"/>
                  </a:lnTo>
                  <a:lnTo>
                    <a:pt x="522478" y="493649"/>
                  </a:lnTo>
                  <a:lnTo>
                    <a:pt x="438785" y="588899"/>
                  </a:lnTo>
                  <a:lnTo>
                    <a:pt x="447548" y="605536"/>
                  </a:lnTo>
                  <a:lnTo>
                    <a:pt x="573278" y="589661"/>
                  </a:lnTo>
                  <a:close/>
                </a:path>
                <a:path w="1037589" h="1883410">
                  <a:moveTo>
                    <a:pt x="613257" y="668782"/>
                  </a:moveTo>
                  <a:lnTo>
                    <a:pt x="611124" y="658622"/>
                  </a:lnTo>
                  <a:lnTo>
                    <a:pt x="606679" y="648462"/>
                  </a:lnTo>
                  <a:lnTo>
                    <a:pt x="600316" y="638302"/>
                  </a:lnTo>
                  <a:lnTo>
                    <a:pt x="596138" y="634149"/>
                  </a:lnTo>
                  <a:lnTo>
                    <a:pt x="596138" y="668782"/>
                  </a:lnTo>
                  <a:lnTo>
                    <a:pt x="595655" y="676402"/>
                  </a:lnTo>
                  <a:lnTo>
                    <a:pt x="593598" y="682752"/>
                  </a:lnTo>
                  <a:lnTo>
                    <a:pt x="591185" y="689102"/>
                  </a:lnTo>
                  <a:lnTo>
                    <a:pt x="585724" y="695452"/>
                  </a:lnTo>
                  <a:lnTo>
                    <a:pt x="577342" y="700532"/>
                  </a:lnTo>
                  <a:lnTo>
                    <a:pt x="549719" y="648462"/>
                  </a:lnTo>
                  <a:lnTo>
                    <a:pt x="546354" y="642112"/>
                  </a:lnTo>
                  <a:lnTo>
                    <a:pt x="553377" y="639572"/>
                  </a:lnTo>
                  <a:lnTo>
                    <a:pt x="560171" y="638302"/>
                  </a:lnTo>
                  <a:lnTo>
                    <a:pt x="566762" y="638302"/>
                  </a:lnTo>
                  <a:lnTo>
                    <a:pt x="596138" y="668782"/>
                  </a:lnTo>
                  <a:lnTo>
                    <a:pt x="596138" y="634149"/>
                  </a:lnTo>
                  <a:lnTo>
                    <a:pt x="592658" y="630682"/>
                  </a:lnTo>
                  <a:lnTo>
                    <a:pt x="583692" y="624332"/>
                  </a:lnTo>
                  <a:lnTo>
                    <a:pt x="573405" y="620522"/>
                  </a:lnTo>
                  <a:lnTo>
                    <a:pt x="562229" y="617982"/>
                  </a:lnTo>
                  <a:lnTo>
                    <a:pt x="550456" y="619252"/>
                  </a:lnTo>
                  <a:lnTo>
                    <a:pt x="513537" y="635762"/>
                  </a:lnTo>
                  <a:lnTo>
                    <a:pt x="490296" y="673862"/>
                  </a:lnTo>
                  <a:lnTo>
                    <a:pt x="490359" y="684022"/>
                  </a:lnTo>
                  <a:lnTo>
                    <a:pt x="508749" y="722122"/>
                  </a:lnTo>
                  <a:lnTo>
                    <a:pt x="538365" y="736092"/>
                  </a:lnTo>
                  <a:lnTo>
                    <a:pt x="546925" y="736092"/>
                  </a:lnTo>
                  <a:lnTo>
                    <a:pt x="555879" y="734822"/>
                  </a:lnTo>
                  <a:lnTo>
                    <a:pt x="548995" y="717042"/>
                  </a:lnTo>
                  <a:lnTo>
                    <a:pt x="548513" y="715772"/>
                  </a:lnTo>
                  <a:lnTo>
                    <a:pt x="512318" y="699262"/>
                  </a:lnTo>
                  <a:lnTo>
                    <a:pt x="508304" y="685292"/>
                  </a:lnTo>
                  <a:lnTo>
                    <a:pt x="508457" y="678942"/>
                  </a:lnTo>
                  <a:lnTo>
                    <a:pt x="531241" y="648462"/>
                  </a:lnTo>
                  <a:lnTo>
                    <a:pt x="572643" y="727202"/>
                  </a:lnTo>
                  <a:lnTo>
                    <a:pt x="574675" y="725932"/>
                  </a:lnTo>
                  <a:lnTo>
                    <a:pt x="576326" y="724662"/>
                  </a:lnTo>
                  <a:lnTo>
                    <a:pt x="589140" y="717042"/>
                  </a:lnTo>
                  <a:lnTo>
                    <a:pt x="598639" y="708152"/>
                  </a:lnTo>
                  <a:lnTo>
                    <a:pt x="604774" y="700532"/>
                  </a:lnTo>
                  <a:lnTo>
                    <a:pt x="605802" y="699262"/>
                  </a:lnTo>
                  <a:lnTo>
                    <a:pt x="610616" y="690372"/>
                  </a:lnTo>
                  <a:lnTo>
                    <a:pt x="613079" y="678942"/>
                  </a:lnTo>
                  <a:lnTo>
                    <a:pt x="613257" y="668782"/>
                  </a:lnTo>
                  <a:close/>
                </a:path>
                <a:path w="1037589" h="1883410">
                  <a:moveTo>
                    <a:pt x="689737" y="714502"/>
                  </a:moveTo>
                  <a:lnTo>
                    <a:pt x="680339" y="696722"/>
                  </a:lnTo>
                  <a:lnTo>
                    <a:pt x="535686" y="772922"/>
                  </a:lnTo>
                  <a:lnTo>
                    <a:pt x="545084" y="790702"/>
                  </a:lnTo>
                  <a:lnTo>
                    <a:pt x="689737" y="714502"/>
                  </a:lnTo>
                  <a:close/>
                </a:path>
                <a:path w="1037589" h="1883410">
                  <a:moveTo>
                    <a:pt x="695960" y="824992"/>
                  </a:moveTo>
                  <a:lnTo>
                    <a:pt x="678281" y="788695"/>
                  </a:lnTo>
                  <a:lnTo>
                    <a:pt x="678281" y="824992"/>
                  </a:lnTo>
                  <a:lnTo>
                    <a:pt x="677913" y="831342"/>
                  </a:lnTo>
                  <a:lnTo>
                    <a:pt x="651256" y="863092"/>
                  </a:lnTo>
                  <a:lnTo>
                    <a:pt x="632117" y="870712"/>
                  </a:lnTo>
                  <a:lnTo>
                    <a:pt x="615950" y="870712"/>
                  </a:lnTo>
                  <a:lnTo>
                    <a:pt x="590257" y="840232"/>
                  </a:lnTo>
                  <a:lnTo>
                    <a:pt x="590613" y="833882"/>
                  </a:lnTo>
                  <a:lnTo>
                    <a:pt x="617982" y="802132"/>
                  </a:lnTo>
                  <a:lnTo>
                    <a:pt x="645109" y="793242"/>
                  </a:lnTo>
                  <a:lnTo>
                    <a:pt x="652780" y="794512"/>
                  </a:lnTo>
                  <a:lnTo>
                    <a:pt x="678281" y="824992"/>
                  </a:lnTo>
                  <a:lnTo>
                    <a:pt x="678281" y="788695"/>
                  </a:lnTo>
                  <a:lnTo>
                    <a:pt x="676694" y="786892"/>
                  </a:lnTo>
                  <a:lnTo>
                    <a:pt x="668896" y="781812"/>
                  </a:lnTo>
                  <a:lnTo>
                    <a:pt x="660019" y="776732"/>
                  </a:lnTo>
                  <a:lnTo>
                    <a:pt x="648347" y="774192"/>
                  </a:lnTo>
                  <a:lnTo>
                    <a:pt x="635838" y="774192"/>
                  </a:lnTo>
                  <a:lnTo>
                    <a:pt x="596303" y="790702"/>
                  </a:lnTo>
                  <a:lnTo>
                    <a:pt x="572579" y="828802"/>
                  </a:lnTo>
                  <a:lnTo>
                    <a:pt x="572604" y="840232"/>
                  </a:lnTo>
                  <a:lnTo>
                    <a:pt x="574954" y="850392"/>
                  </a:lnTo>
                  <a:lnTo>
                    <a:pt x="579628" y="861822"/>
                  </a:lnTo>
                  <a:lnTo>
                    <a:pt x="583577" y="868172"/>
                  </a:lnTo>
                  <a:lnTo>
                    <a:pt x="588200" y="873252"/>
                  </a:lnTo>
                  <a:lnTo>
                    <a:pt x="593483" y="879602"/>
                  </a:lnTo>
                  <a:lnTo>
                    <a:pt x="599440" y="883412"/>
                  </a:lnTo>
                  <a:lnTo>
                    <a:pt x="605840" y="887222"/>
                  </a:lnTo>
                  <a:lnTo>
                    <a:pt x="612521" y="889762"/>
                  </a:lnTo>
                  <a:lnTo>
                    <a:pt x="619467" y="891032"/>
                  </a:lnTo>
                  <a:lnTo>
                    <a:pt x="634504" y="891032"/>
                  </a:lnTo>
                  <a:lnTo>
                    <a:pt x="642924" y="888492"/>
                  </a:lnTo>
                  <a:lnTo>
                    <a:pt x="652030" y="885952"/>
                  </a:lnTo>
                  <a:lnTo>
                    <a:pt x="661797" y="880872"/>
                  </a:lnTo>
                  <a:lnTo>
                    <a:pt x="673150" y="873252"/>
                  </a:lnTo>
                  <a:lnTo>
                    <a:pt x="676186" y="870712"/>
                  </a:lnTo>
                  <a:lnTo>
                    <a:pt x="682256" y="865632"/>
                  </a:lnTo>
                  <a:lnTo>
                    <a:pt x="689102" y="856742"/>
                  </a:lnTo>
                  <a:lnTo>
                    <a:pt x="693674" y="846582"/>
                  </a:lnTo>
                  <a:lnTo>
                    <a:pt x="695960" y="835152"/>
                  </a:lnTo>
                  <a:lnTo>
                    <a:pt x="695960" y="824992"/>
                  </a:lnTo>
                  <a:close/>
                </a:path>
                <a:path w="1037589" h="1883410">
                  <a:moveTo>
                    <a:pt x="756246" y="939292"/>
                  </a:moveTo>
                  <a:lnTo>
                    <a:pt x="744537" y="910082"/>
                  </a:lnTo>
                  <a:lnTo>
                    <a:pt x="742315" y="907542"/>
                  </a:lnTo>
                  <a:lnTo>
                    <a:pt x="738733" y="905370"/>
                  </a:lnTo>
                  <a:lnTo>
                    <a:pt x="738733" y="936752"/>
                  </a:lnTo>
                  <a:lnTo>
                    <a:pt x="738136" y="943102"/>
                  </a:lnTo>
                  <a:lnTo>
                    <a:pt x="710438" y="974852"/>
                  </a:lnTo>
                  <a:lnTo>
                    <a:pt x="682523" y="982472"/>
                  </a:lnTo>
                  <a:lnTo>
                    <a:pt x="674878" y="982472"/>
                  </a:lnTo>
                  <a:lnTo>
                    <a:pt x="650887" y="954532"/>
                  </a:lnTo>
                  <a:lnTo>
                    <a:pt x="651408" y="948182"/>
                  </a:lnTo>
                  <a:lnTo>
                    <a:pt x="678942" y="917702"/>
                  </a:lnTo>
                  <a:lnTo>
                    <a:pt x="706437" y="910082"/>
                  </a:lnTo>
                  <a:lnTo>
                    <a:pt x="714375" y="911352"/>
                  </a:lnTo>
                  <a:lnTo>
                    <a:pt x="738733" y="936752"/>
                  </a:lnTo>
                  <a:lnTo>
                    <a:pt x="738733" y="905370"/>
                  </a:lnTo>
                  <a:lnTo>
                    <a:pt x="731901" y="901192"/>
                  </a:lnTo>
                  <a:lnTo>
                    <a:pt x="725678" y="898652"/>
                  </a:lnTo>
                  <a:lnTo>
                    <a:pt x="718312" y="897382"/>
                  </a:lnTo>
                  <a:lnTo>
                    <a:pt x="731901" y="889762"/>
                  </a:lnTo>
                  <a:lnTo>
                    <a:pt x="723392" y="874522"/>
                  </a:lnTo>
                  <a:lnTo>
                    <a:pt x="578485" y="950722"/>
                  </a:lnTo>
                  <a:lnTo>
                    <a:pt x="587883" y="968502"/>
                  </a:lnTo>
                  <a:lnTo>
                    <a:pt x="638810" y="941832"/>
                  </a:lnTo>
                  <a:lnTo>
                    <a:pt x="636651" y="946912"/>
                  </a:lnTo>
                  <a:lnTo>
                    <a:pt x="635508" y="951992"/>
                  </a:lnTo>
                  <a:lnTo>
                    <a:pt x="635508" y="964692"/>
                  </a:lnTo>
                  <a:lnTo>
                    <a:pt x="659257" y="995172"/>
                  </a:lnTo>
                  <a:lnTo>
                    <a:pt x="680161" y="1001522"/>
                  </a:lnTo>
                  <a:lnTo>
                    <a:pt x="695883" y="1001522"/>
                  </a:lnTo>
                  <a:lnTo>
                    <a:pt x="733577" y="983742"/>
                  </a:lnTo>
                  <a:lnTo>
                    <a:pt x="756031" y="946912"/>
                  </a:lnTo>
                  <a:lnTo>
                    <a:pt x="756246" y="939292"/>
                  </a:lnTo>
                  <a:close/>
                </a:path>
                <a:path w="1037589" h="1883410">
                  <a:moveTo>
                    <a:pt x="848271" y="1115822"/>
                  </a:moveTo>
                  <a:lnTo>
                    <a:pt x="828751" y="1078992"/>
                  </a:lnTo>
                  <a:lnTo>
                    <a:pt x="807466" y="1071372"/>
                  </a:lnTo>
                  <a:lnTo>
                    <a:pt x="812165" y="1066292"/>
                  </a:lnTo>
                  <a:lnTo>
                    <a:pt x="814832" y="1061212"/>
                  </a:lnTo>
                  <a:lnTo>
                    <a:pt x="815340" y="1053592"/>
                  </a:lnTo>
                  <a:lnTo>
                    <a:pt x="815975" y="1047242"/>
                  </a:lnTo>
                  <a:lnTo>
                    <a:pt x="814197" y="1039622"/>
                  </a:lnTo>
                  <a:lnTo>
                    <a:pt x="806450" y="1025652"/>
                  </a:lnTo>
                  <a:lnTo>
                    <a:pt x="801624" y="1020572"/>
                  </a:lnTo>
                  <a:lnTo>
                    <a:pt x="795528" y="1016762"/>
                  </a:lnTo>
                  <a:lnTo>
                    <a:pt x="789559" y="1012952"/>
                  </a:lnTo>
                  <a:lnTo>
                    <a:pt x="783082" y="1010412"/>
                  </a:lnTo>
                  <a:lnTo>
                    <a:pt x="776224" y="1009142"/>
                  </a:lnTo>
                  <a:lnTo>
                    <a:pt x="790956" y="1001522"/>
                  </a:lnTo>
                  <a:lnTo>
                    <a:pt x="782574" y="986282"/>
                  </a:lnTo>
                  <a:lnTo>
                    <a:pt x="677799" y="1040892"/>
                  </a:lnTo>
                  <a:lnTo>
                    <a:pt x="687197" y="1058672"/>
                  </a:lnTo>
                  <a:lnTo>
                    <a:pt x="741553" y="1030732"/>
                  </a:lnTo>
                  <a:lnTo>
                    <a:pt x="751078" y="1025652"/>
                  </a:lnTo>
                  <a:lnTo>
                    <a:pt x="758825" y="1023112"/>
                  </a:lnTo>
                  <a:lnTo>
                    <a:pt x="771017" y="1020572"/>
                  </a:lnTo>
                  <a:lnTo>
                    <a:pt x="776478" y="1021842"/>
                  </a:lnTo>
                  <a:lnTo>
                    <a:pt x="781304" y="1024382"/>
                  </a:lnTo>
                  <a:lnTo>
                    <a:pt x="786257" y="1028192"/>
                  </a:lnTo>
                  <a:lnTo>
                    <a:pt x="789940" y="1032002"/>
                  </a:lnTo>
                  <a:lnTo>
                    <a:pt x="792607" y="1037082"/>
                  </a:lnTo>
                  <a:lnTo>
                    <a:pt x="796163" y="1043432"/>
                  </a:lnTo>
                  <a:lnTo>
                    <a:pt x="796671" y="1048512"/>
                  </a:lnTo>
                  <a:lnTo>
                    <a:pt x="791845" y="1058672"/>
                  </a:lnTo>
                  <a:lnTo>
                    <a:pt x="786638" y="1063752"/>
                  </a:lnTo>
                  <a:lnTo>
                    <a:pt x="778764" y="1067562"/>
                  </a:lnTo>
                  <a:lnTo>
                    <a:pt x="710692" y="1103122"/>
                  </a:lnTo>
                  <a:lnTo>
                    <a:pt x="720090" y="1120902"/>
                  </a:lnTo>
                  <a:lnTo>
                    <a:pt x="780923" y="1089152"/>
                  </a:lnTo>
                  <a:lnTo>
                    <a:pt x="788708" y="1085342"/>
                  </a:lnTo>
                  <a:lnTo>
                    <a:pt x="795870" y="1084072"/>
                  </a:lnTo>
                  <a:lnTo>
                    <a:pt x="802424" y="1082802"/>
                  </a:lnTo>
                  <a:lnTo>
                    <a:pt x="808355" y="1084072"/>
                  </a:lnTo>
                  <a:lnTo>
                    <a:pt x="828548" y="1106932"/>
                  </a:lnTo>
                  <a:lnTo>
                    <a:pt x="828167" y="1110742"/>
                  </a:lnTo>
                  <a:lnTo>
                    <a:pt x="827913" y="1114552"/>
                  </a:lnTo>
                  <a:lnTo>
                    <a:pt x="743458" y="1165352"/>
                  </a:lnTo>
                  <a:lnTo>
                    <a:pt x="752856" y="1183132"/>
                  </a:lnTo>
                  <a:lnTo>
                    <a:pt x="824738" y="1145032"/>
                  </a:lnTo>
                  <a:lnTo>
                    <a:pt x="846963" y="1123442"/>
                  </a:lnTo>
                  <a:lnTo>
                    <a:pt x="848271" y="1115822"/>
                  </a:lnTo>
                  <a:close/>
                </a:path>
                <a:path w="1037589" h="1883410">
                  <a:moveTo>
                    <a:pt x="903224" y="1217422"/>
                  </a:moveTo>
                  <a:lnTo>
                    <a:pt x="886155" y="1181506"/>
                  </a:lnTo>
                  <a:lnTo>
                    <a:pt x="886155" y="1217422"/>
                  </a:lnTo>
                  <a:lnTo>
                    <a:pt x="885710" y="1225042"/>
                  </a:lnTo>
                  <a:lnTo>
                    <a:pt x="883666" y="1231392"/>
                  </a:lnTo>
                  <a:lnTo>
                    <a:pt x="881126" y="1237742"/>
                  </a:lnTo>
                  <a:lnTo>
                    <a:pt x="875665" y="1242822"/>
                  </a:lnTo>
                  <a:lnTo>
                    <a:pt x="867283" y="1249172"/>
                  </a:lnTo>
                  <a:lnTo>
                    <a:pt x="839774" y="1197102"/>
                  </a:lnTo>
                  <a:lnTo>
                    <a:pt x="836422" y="1190752"/>
                  </a:lnTo>
                  <a:lnTo>
                    <a:pt x="843368" y="1188212"/>
                  </a:lnTo>
                  <a:lnTo>
                    <a:pt x="850150" y="1186942"/>
                  </a:lnTo>
                  <a:lnTo>
                    <a:pt x="856754" y="1186942"/>
                  </a:lnTo>
                  <a:lnTo>
                    <a:pt x="886155" y="1217422"/>
                  </a:lnTo>
                  <a:lnTo>
                    <a:pt x="886155" y="1181506"/>
                  </a:lnTo>
                  <a:lnTo>
                    <a:pt x="882675" y="1178052"/>
                  </a:lnTo>
                  <a:lnTo>
                    <a:pt x="873696" y="1172972"/>
                  </a:lnTo>
                  <a:lnTo>
                    <a:pt x="863473" y="1169162"/>
                  </a:lnTo>
                  <a:lnTo>
                    <a:pt x="852246" y="1166622"/>
                  </a:lnTo>
                  <a:lnTo>
                    <a:pt x="840486" y="1167892"/>
                  </a:lnTo>
                  <a:lnTo>
                    <a:pt x="803592" y="1184402"/>
                  </a:lnTo>
                  <a:lnTo>
                    <a:pt x="780249" y="1221232"/>
                  </a:lnTo>
                  <a:lnTo>
                    <a:pt x="780364" y="1232662"/>
                  </a:lnTo>
                  <a:lnTo>
                    <a:pt x="798715" y="1270762"/>
                  </a:lnTo>
                  <a:lnTo>
                    <a:pt x="828370" y="1284732"/>
                  </a:lnTo>
                  <a:lnTo>
                    <a:pt x="836930" y="1284732"/>
                  </a:lnTo>
                  <a:lnTo>
                    <a:pt x="845947" y="1283462"/>
                  </a:lnTo>
                  <a:lnTo>
                    <a:pt x="838911" y="1264412"/>
                  </a:lnTo>
                  <a:lnTo>
                    <a:pt x="838454" y="1263142"/>
                  </a:lnTo>
                  <a:lnTo>
                    <a:pt x="802386" y="1247902"/>
                  </a:lnTo>
                  <a:lnTo>
                    <a:pt x="798322" y="1233932"/>
                  </a:lnTo>
                  <a:lnTo>
                    <a:pt x="798410" y="1227582"/>
                  </a:lnTo>
                  <a:lnTo>
                    <a:pt x="821309" y="1197102"/>
                  </a:lnTo>
                  <a:lnTo>
                    <a:pt x="862584" y="1274572"/>
                  </a:lnTo>
                  <a:lnTo>
                    <a:pt x="864743" y="1274572"/>
                  </a:lnTo>
                  <a:lnTo>
                    <a:pt x="866267" y="1273302"/>
                  </a:lnTo>
                  <a:lnTo>
                    <a:pt x="867410" y="1273302"/>
                  </a:lnTo>
                  <a:lnTo>
                    <a:pt x="879195" y="1265682"/>
                  </a:lnTo>
                  <a:lnTo>
                    <a:pt x="903033" y="1227582"/>
                  </a:lnTo>
                  <a:lnTo>
                    <a:pt x="903224" y="1217422"/>
                  </a:lnTo>
                  <a:close/>
                </a:path>
                <a:path w="1037589" h="1883410">
                  <a:moveTo>
                    <a:pt x="965581" y="1340612"/>
                  </a:moveTo>
                  <a:lnTo>
                    <a:pt x="948702" y="1301242"/>
                  </a:lnTo>
                  <a:lnTo>
                    <a:pt x="944714" y="1297432"/>
                  </a:lnTo>
                  <a:lnTo>
                    <a:pt x="935253" y="1292352"/>
                  </a:lnTo>
                  <a:lnTo>
                    <a:pt x="924306" y="1289812"/>
                  </a:lnTo>
                  <a:lnTo>
                    <a:pt x="939165" y="1282192"/>
                  </a:lnTo>
                  <a:lnTo>
                    <a:pt x="930783" y="1265682"/>
                  </a:lnTo>
                  <a:lnTo>
                    <a:pt x="826008" y="1321562"/>
                  </a:lnTo>
                  <a:lnTo>
                    <a:pt x="835406" y="1339342"/>
                  </a:lnTo>
                  <a:lnTo>
                    <a:pt x="892556" y="1308862"/>
                  </a:lnTo>
                  <a:lnTo>
                    <a:pt x="902106" y="1305052"/>
                  </a:lnTo>
                  <a:lnTo>
                    <a:pt x="910564" y="1302512"/>
                  </a:lnTo>
                  <a:lnTo>
                    <a:pt x="917968" y="1301242"/>
                  </a:lnTo>
                  <a:lnTo>
                    <a:pt x="924306" y="1302512"/>
                  </a:lnTo>
                  <a:lnTo>
                    <a:pt x="931926" y="1306322"/>
                  </a:lnTo>
                  <a:lnTo>
                    <a:pt x="937768" y="1311402"/>
                  </a:lnTo>
                  <a:lnTo>
                    <a:pt x="941832" y="1319022"/>
                  </a:lnTo>
                  <a:lnTo>
                    <a:pt x="944372" y="1322832"/>
                  </a:lnTo>
                  <a:lnTo>
                    <a:pt x="945388" y="1327912"/>
                  </a:lnTo>
                  <a:lnTo>
                    <a:pt x="944880" y="1336802"/>
                  </a:lnTo>
                  <a:lnTo>
                    <a:pt x="943356" y="1341882"/>
                  </a:lnTo>
                  <a:lnTo>
                    <a:pt x="940435" y="1344422"/>
                  </a:lnTo>
                  <a:lnTo>
                    <a:pt x="937641" y="1348232"/>
                  </a:lnTo>
                  <a:lnTo>
                    <a:pt x="932561" y="1352042"/>
                  </a:lnTo>
                  <a:lnTo>
                    <a:pt x="861568" y="1388872"/>
                  </a:lnTo>
                  <a:lnTo>
                    <a:pt x="870966" y="1406652"/>
                  </a:lnTo>
                  <a:lnTo>
                    <a:pt x="943610" y="1368552"/>
                  </a:lnTo>
                  <a:lnTo>
                    <a:pt x="962406" y="1349502"/>
                  </a:lnTo>
                  <a:lnTo>
                    <a:pt x="964692" y="1345692"/>
                  </a:lnTo>
                  <a:lnTo>
                    <a:pt x="965581" y="1340612"/>
                  </a:lnTo>
                  <a:close/>
                </a:path>
                <a:path w="1037589" h="1883410">
                  <a:moveTo>
                    <a:pt x="1010031" y="1883156"/>
                  </a:moveTo>
                  <a:lnTo>
                    <a:pt x="1007529" y="1786763"/>
                  </a:lnTo>
                  <a:lnTo>
                    <a:pt x="1006348" y="1741170"/>
                  </a:lnTo>
                  <a:lnTo>
                    <a:pt x="958735" y="1766595"/>
                  </a:lnTo>
                  <a:lnTo>
                    <a:pt x="16764" y="0"/>
                  </a:lnTo>
                  <a:lnTo>
                    <a:pt x="0" y="8890"/>
                  </a:lnTo>
                  <a:lnTo>
                    <a:pt x="941946" y="1775561"/>
                  </a:lnTo>
                  <a:lnTo>
                    <a:pt x="894334" y="1800987"/>
                  </a:lnTo>
                  <a:lnTo>
                    <a:pt x="1010031" y="1883156"/>
                  </a:lnTo>
                  <a:close/>
                </a:path>
                <a:path w="1037589" h="1883410">
                  <a:moveTo>
                    <a:pt x="1037590" y="1379982"/>
                  </a:moveTo>
                  <a:lnTo>
                    <a:pt x="1017524" y="1367282"/>
                  </a:lnTo>
                  <a:lnTo>
                    <a:pt x="991616" y="1381252"/>
                  </a:lnTo>
                  <a:lnTo>
                    <a:pt x="984758" y="1368552"/>
                  </a:lnTo>
                  <a:lnTo>
                    <a:pt x="970915" y="1376172"/>
                  </a:lnTo>
                  <a:lnTo>
                    <a:pt x="977773" y="1388872"/>
                  </a:lnTo>
                  <a:lnTo>
                    <a:pt x="917448" y="1420622"/>
                  </a:lnTo>
                  <a:lnTo>
                    <a:pt x="893445" y="1449832"/>
                  </a:lnTo>
                  <a:lnTo>
                    <a:pt x="895096" y="1454912"/>
                  </a:lnTo>
                  <a:lnTo>
                    <a:pt x="898525" y="1462532"/>
                  </a:lnTo>
                  <a:lnTo>
                    <a:pt x="900557" y="1466342"/>
                  </a:lnTo>
                  <a:lnTo>
                    <a:pt x="903478" y="1470152"/>
                  </a:lnTo>
                  <a:lnTo>
                    <a:pt x="907161" y="1473962"/>
                  </a:lnTo>
                  <a:lnTo>
                    <a:pt x="921512" y="1463802"/>
                  </a:lnTo>
                  <a:lnTo>
                    <a:pt x="919353" y="1461262"/>
                  </a:lnTo>
                  <a:lnTo>
                    <a:pt x="917702" y="1458722"/>
                  </a:lnTo>
                  <a:lnTo>
                    <a:pt x="916686" y="1456182"/>
                  </a:lnTo>
                  <a:lnTo>
                    <a:pt x="915289" y="1453642"/>
                  </a:lnTo>
                  <a:lnTo>
                    <a:pt x="914654" y="1451102"/>
                  </a:lnTo>
                  <a:lnTo>
                    <a:pt x="925830" y="1438402"/>
                  </a:lnTo>
                  <a:lnTo>
                    <a:pt x="987171" y="1406652"/>
                  </a:lnTo>
                  <a:lnTo>
                    <a:pt x="996569" y="1424432"/>
                  </a:lnTo>
                  <a:lnTo>
                    <a:pt x="1010412" y="1416812"/>
                  </a:lnTo>
                  <a:lnTo>
                    <a:pt x="1004963" y="1406652"/>
                  </a:lnTo>
                  <a:lnTo>
                    <a:pt x="1000887" y="1399032"/>
                  </a:lnTo>
                  <a:lnTo>
                    <a:pt x="1035138" y="1381252"/>
                  </a:lnTo>
                  <a:lnTo>
                    <a:pt x="1037590" y="1379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1939396" y="6507276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955794" y="152526"/>
            <a:ext cx="5497195" cy="12458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“to account for the fact that </a:t>
            </a:r>
            <a:r>
              <a:rPr dirty="0" sz="2000" spc="-5" b="0">
                <a:solidFill>
                  <a:srgbClr val="000000"/>
                </a:solidFill>
                <a:latin typeface="Arial"/>
                <a:cs typeface="Arial"/>
              </a:rPr>
              <a:t>development is  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channeled into separate, distinct pathways: if</a:t>
            </a:r>
            <a:r>
              <a:rPr dirty="0" sz="2000" spc="-1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the  product of the reaction makes the reaction go  faster… </a:t>
            </a:r>
            <a:r>
              <a:rPr dirty="0" sz="2000" spc="-5" b="0">
                <a:solidFill>
                  <a:srgbClr val="000000"/>
                </a:solidFill>
                <a:latin typeface="Arial"/>
                <a:cs typeface="Arial"/>
              </a:rPr>
              <a:t>autocatalytic… 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self</a:t>
            </a:r>
            <a:r>
              <a:rPr dirty="0" sz="2000" spc="-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000" b="0">
                <a:solidFill>
                  <a:srgbClr val="000000"/>
                </a:solidFill>
                <a:latin typeface="Arial"/>
                <a:cs typeface="Arial"/>
              </a:rPr>
              <a:t>regulating…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In cell </a:t>
            </a:r>
            <a:r>
              <a:rPr dirty="0" spc="-5"/>
              <a:t>differentiation </a:t>
            </a:r>
            <a:r>
              <a:rPr dirty="0"/>
              <a:t>we must be dealing</a:t>
            </a:r>
            <a:r>
              <a:rPr dirty="0" spc="-125"/>
              <a:t> </a:t>
            </a:r>
            <a:r>
              <a:rPr dirty="0"/>
              <a:t>with</a:t>
            </a:r>
          </a:p>
          <a:p>
            <a:pPr algn="ctr" marL="635">
              <a:lnSpc>
                <a:spcPct val="100000"/>
              </a:lnSpc>
            </a:pPr>
            <a:r>
              <a:rPr dirty="0" b="1">
                <a:latin typeface="Arial"/>
                <a:cs typeface="Arial"/>
              </a:rPr>
              <a:t>chemical </a:t>
            </a:r>
            <a:r>
              <a:rPr dirty="0" spc="-5" b="1">
                <a:latin typeface="Arial"/>
                <a:cs typeface="Arial"/>
              </a:rPr>
              <a:t>cybernetic</a:t>
            </a:r>
            <a:r>
              <a:rPr dirty="0" spc="-35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systems</a:t>
            </a:r>
            <a:r>
              <a:rPr dirty="0" spc="-5"/>
              <a:t>”</a:t>
            </a:r>
          </a:p>
          <a:p>
            <a:pPr algn="ctr" marR="135255">
              <a:lnSpc>
                <a:spcPct val="100000"/>
              </a:lnSpc>
              <a:spcBef>
                <a:spcPts val="615"/>
              </a:spcBef>
            </a:pPr>
            <a:r>
              <a:rPr dirty="0" sz="1400" spc="-5" b="1">
                <a:latin typeface="Arial"/>
                <a:cs typeface="Arial"/>
              </a:rPr>
              <a:t>1953</a:t>
            </a:r>
            <a:r>
              <a:rPr dirty="0" sz="1400" spc="-5"/>
              <a:t>, </a:t>
            </a:r>
            <a:r>
              <a:rPr dirty="0" sz="1400"/>
              <a:t>Conrad</a:t>
            </a:r>
            <a:r>
              <a:rPr dirty="0" sz="1400" spc="-65"/>
              <a:t> </a:t>
            </a:r>
            <a:r>
              <a:rPr dirty="0" sz="1400" spc="-5"/>
              <a:t>Waddington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/>
          </a:p>
          <a:p>
            <a:pPr marL="1024890" marR="1425575" indent="311150">
              <a:lnSpc>
                <a:spcPct val="100000"/>
              </a:lnSpc>
            </a:pPr>
            <a:r>
              <a:rPr dirty="0" b="1">
                <a:latin typeface="Arial"/>
                <a:cs typeface="Arial"/>
              </a:rPr>
              <a:t>Core Regulatory  </a:t>
            </a:r>
            <a:r>
              <a:rPr dirty="0" spc="-10" b="1">
                <a:latin typeface="Arial"/>
                <a:cs typeface="Arial"/>
              </a:rPr>
              <a:t>Transcription</a:t>
            </a:r>
            <a:r>
              <a:rPr dirty="0" spc="-8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Factors</a:t>
            </a:r>
          </a:p>
        </p:txBody>
      </p:sp>
      <p:sp>
        <p:nvSpPr>
          <p:cNvPr id="18" name="object 18"/>
          <p:cNvSpPr/>
          <p:nvPr/>
        </p:nvSpPr>
        <p:spPr>
          <a:xfrm>
            <a:off x="5347715" y="3457955"/>
            <a:ext cx="4155947" cy="31683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963795" y="4915027"/>
            <a:ext cx="2635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193" y="240233"/>
            <a:ext cx="99980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CpG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islands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promote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open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“landing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pads” for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Pol2</a:t>
            </a:r>
            <a:r>
              <a:rPr dirty="0" sz="2800" spc="114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transcription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608" y="3227958"/>
            <a:ext cx="451548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CpG </a:t>
            </a:r>
            <a:r>
              <a:rPr dirty="0" sz="2800">
                <a:latin typeface="Arial"/>
                <a:cs typeface="Arial"/>
              </a:rPr>
              <a:t>rich </a:t>
            </a:r>
            <a:r>
              <a:rPr dirty="0" sz="2800" spc="-5">
                <a:latin typeface="Arial"/>
                <a:cs typeface="Arial"/>
              </a:rPr>
              <a:t>sequences</a:t>
            </a:r>
            <a:r>
              <a:rPr dirty="0" sz="2800" spc="5"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cannot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800" spc="-5">
                <a:latin typeface="Arial"/>
                <a:cs typeface="Arial"/>
              </a:rPr>
              <a:t>wrap around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histones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1026" y="3227958"/>
            <a:ext cx="508952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Methylated CpG </a:t>
            </a:r>
            <a:r>
              <a:rPr dirty="0" sz="2800">
                <a:latin typeface="Arial"/>
                <a:cs typeface="Arial"/>
              </a:rPr>
              <a:t>rich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sequences</a:t>
            </a:r>
            <a:endParaRPr sz="28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2800" b="1">
                <a:solidFill>
                  <a:srgbClr val="00AF50"/>
                </a:solidFill>
                <a:latin typeface="Arial"/>
                <a:cs typeface="Arial"/>
              </a:rPr>
              <a:t>can </a:t>
            </a:r>
            <a:r>
              <a:rPr dirty="0" sz="2800" spc="-5">
                <a:latin typeface="Arial"/>
                <a:cs typeface="Arial"/>
              </a:rPr>
              <a:t>wrap around</a:t>
            </a:r>
            <a:r>
              <a:rPr dirty="0" sz="2800" spc="25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histones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9760" y="941832"/>
            <a:ext cx="9235440" cy="2060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6491" y="1599691"/>
            <a:ext cx="1277620" cy="92773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r" marR="11430">
              <a:lnSpc>
                <a:spcPct val="100000"/>
              </a:lnSpc>
              <a:spcBef>
                <a:spcPts val="335"/>
              </a:spcBef>
            </a:pPr>
            <a:r>
              <a:rPr dirty="0" sz="1800" spc="-5">
                <a:solidFill>
                  <a:srgbClr val="BE9000"/>
                </a:solidFill>
                <a:latin typeface="Arial"/>
                <a:cs typeface="Arial"/>
              </a:rPr>
              <a:t>H</a:t>
            </a:r>
            <a:r>
              <a:rPr dirty="0" sz="1800" spc="-15">
                <a:solidFill>
                  <a:srgbClr val="BE9000"/>
                </a:solidFill>
                <a:latin typeface="Arial"/>
                <a:cs typeface="Arial"/>
              </a:rPr>
              <a:t>3</a:t>
            </a:r>
            <a:r>
              <a:rPr dirty="0" sz="1800" spc="-5">
                <a:solidFill>
                  <a:srgbClr val="BE9000"/>
                </a:solidFill>
                <a:latin typeface="Arial"/>
                <a:cs typeface="Arial"/>
              </a:rPr>
              <a:t>K</a:t>
            </a:r>
            <a:r>
              <a:rPr dirty="0" sz="1800" spc="-15">
                <a:solidFill>
                  <a:srgbClr val="BE9000"/>
                </a:solidFill>
                <a:latin typeface="Arial"/>
                <a:cs typeface="Arial"/>
              </a:rPr>
              <a:t>2</a:t>
            </a:r>
            <a:r>
              <a:rPr dirty="0" sz="1800" spc="-5">
                <a:solidFill>
                  <a:srgbClr val="BE9000"/>
                </a:solidFill>
                <a:latin typeface="Arial"/>
                <a:cs typeface="Arial"/>
              </a:rPr>
              <a:t>7</a:t>
            </a:r>
            <a:r>
              <a:rPr dirty="0" sz="1800" spc="-15">
                <a:solidFill>
                  <a:srgbClr val="BE9000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BE9000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algn="r" marL="12700" marR="5080" indent="795020">
              <a:lnSpc>
                <a:spcPct val="107100"/>
              </a:lnSpc>
              <a:spcBef>
                <a:spcPts val="80"/>
              </a:spcBef>
            </a:pP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dirty="0" sz="1800" spc="-15">
                <a:solidFill>
                  <a:srgbClr val="006FC0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l2  </a:t>
            </a:r>
            <a:r>
              <a:rPr dirty="0" sz="1800" spc="-5">
                <a:solidFill>
                  <a:srgbClr val="538235"/>
                </a:solidFill>
                <a:latin typeface="Arial"/>
                <a:cs typeface="Arial"/>
              </a:rPr>
              <a:t>CpG</a:t>
            </a:r>
            <a:r>
              <a:rPr dirty="0" sz="1800" spc="-65">
                <a:solidFill>
                  <a:srgbClr val="538235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538235"/>
                </a:solidFill>
                <a:latin typeface="Arial"/>
                <a:cs typeface="Arial"/>
              </a:rPr>
              <a:t>islands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2083" y="6350914"/>
            <a:ext cx="4035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DNA methylation causes gene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silencing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1791" y="6350914"/>
            <a:ext cx="3908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They are </a:t>
            </a:r>
            <a:r>
              <a:rPr dirty="0" sz="1800" spc="-10">
                <a:latin typeface="Arial"/>
                <a:cs typeface="Arial"/>
              </a:rPr>
              <a:t>always </a:t>
            </a:r>
            <a:r>
              <a:rPr dirty="0" sz="1800" spc="-5">
                <a:latin typeface="Arial"/>
                <a:cs typeface="Arial"/>
              </a:rPr>
              <a:t>open </a:t>
            </a:r>
            <a:r>
              <a:rPr dirty="0" sz="1800">
                <a:latin typeface="Arial"/>
                <a:cs typeface="Arial"/>
              </a:rPr>
              <a:t>for </a:t>
            </a:r>
            <a:r>
              <a:rPr dirty="0" sz="1800" spc="-5">
                <a:latin typeface="Arial"/>
                <a:cs typeface="Arial"/>
              </a:rPr>
              <a:t>Pol2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binding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8867" y="4090415"/>
            <a:ext cx="4666487" cy="2232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05628" y="4495155"/>
            <a:ext cx="4203013" cy="1521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44211" y="745236"/>
            <a:ext cx="3383619" cy="5596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64894" y="4801361"/>
            <a:ext cx="3663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Pol2 HiChIP </a:t>
            </a:r>
            <a:r>
              <a:rPr dirty="0" sz="2400">
                <a:latin typeface="Arial"/>
                <a:cs typeface="Arial"/>
              </a:rPr>
              <a:t>contact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0895" y="1645158"/>
            <a:ext cx="24930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Pol2 HiChIP</a:t>
            </a:r>
            <a:r>
              <a:rPr dirty="0" sz="2400" spc="-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5" b="0">
                <a:solidFill>
                  <a:srgbClr val="000000"/>
                </a:solidFill>
                <a:latin typeface="Arial"/>
                <a:cs typeface="Arial"/>
              </a:rPr>
              <a:t>loops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3943" y="1028698"/>
            <a:ext cx="8233506" cy="5594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6440" y="233553"/>
            <a:ext cx="106451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70" b="0">
                <a:solidFill>
                  <a:srgbClr val="000000"/>
                </a:solidFill>
                <a:latin typeface="Arial"/>
                <a:cs typeface="Arial"/>
              </a:rPr>
              <a:t>Tools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classify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loops and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clusters:</a:t>
            </a:r>
            <a:r>
              <a:rPr dirty="0" sz="2800" spc="5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github.com/GryderLab/peaks3d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808" y="2260216"/>
            <a:ext cx="4094437" cy="3024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90556" y="2734994"/>
            <a:ext cx="3261101" cy="2074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54393" y="1156714"/>
            <a:ext cx="3703843" cy="5522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0355" y="203708"/>
            <a:ext cx="805243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0">
                <a:solidFill>
                  <a:srgbClr val="000000"/>
                </a:solidFill>
                <a:latin typeface="Arial"/>
                <a:cs typeface="Arial"/>
              </a:rPr>
              <a:t>PAX3-FOXO1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occupies the strongest Pol2</a:t>
            </a:r>
            <a:r>
              <a:rPr dirty="0" sz="2800" spc="10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clusters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1602" y="243586"/>
            <a:ext cx="6405880" cy="6517005"/>
            <a:chOff x="371602" y="243586"/>
            <a:chExt cx="6405880" cy="6517005"/>
          </a:xfrm>
        </p:grpSpPr>
        <p:sp>
          <p:nvSpPr>
            <p:cNvPr id="3" name="object 3"/>
            <p:cNvSpPr/>
            <p:nvPr/>
          </p:nvSpPr>
          <p:spPr>
            <a:xfrm>
              <a:off x="556671" y="324829"/>
              <a:ext cx="6220605" cy="64352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77952" y="473963"/>
              <a:ext cx="588645" cy="408940"/>
            </a:xfrm>
            <a:custGeom>
              <a:avLst/>
              <a:gdLst/>
              <a:ahLst/>
              <a:cxnLst/>
              <a:rect l="l" t="t" r="r" b="b"/>
              <a:pathLst>
                <a:path w="588644" h="408940">
                  <a:moveTo>
                    <a:pt x="588263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588263" y="408431"/>
                  </a:lnTo>
                  <a:lnTo>
                    <a:pt x="588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7952" y="473963"/>
              <a:ext cx="588645" cy="408940"/>
            </a:xfrm>
            <a:custGeom>
              <a:avLst/>
              <a:gdLst/>
              <a:ahLst/>
              <a:cxnLst/>
              <a:rect l="l" t="t" r="r" b="b"/>
              <a:pathLst>
                <a:path w="588644" h="408940">
                  <a:moveTo>
                    <a:pt x="0" y="408431"/>
                  </a:moveTo>
                  <a:lnTo>
                    <a:pt x="588263" y="408431"/>
                  </a:lnTo>
                  <a:lnTo>
                    <a:pt x="588263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11523" y="249936"/>
              <a:ext cx="588645" cy="632460"/>
            </a:xfrm>
            <a:custGeom>
              <a:avLst/>
              <a:gdLst/>
              <a:ahLst/>
              <a:cxnLst/>
              <a:rect l="l" t="t" r="r" b="b"/>
              <a:pathLst>
                <a:path w="588645" h="632460">
                  <a:moveTo>
                    <a:pt x="588263" y="0"/>
                  </a:moveTo>
                  <a:lnTo>
                    <a:pt x="0" y="0"/>
                  </a:lnTo>
                  <a:lnTo>
                    <a:pt x="0" y="632459"/>
                  </a:lnTo>
                  <a:lnTo>
                    <a:pt x="588263" y="632459"/>
                  </a:lnTo>
                  <a:lnTo>
                    <a:pt x="588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11523" y="249936"/>
              <a:ext cx="588645" cy="632460"/>
            </a:xfrm>
            <a:custGeom>
              <a:avLst/>
              <a:gdLst/>
              <a:ahLst/>
              <a:cxnLst/>
              <a:rect l="l" t="t" r="r" b="b"/>
              <a:pathLst>
                <a:path w="588645" h="632460">
                  <a:moveTo>
                    <a:pt x="0" y="632459"/>
                  </a:moveTo>
                  <a:lnTo>
                    <a:pt x="588263" y="632459"/>
                  </a:lnTo>
                  <a:lnTo>
                    <a:pt x="588263" y="0"/>
                  </a:lnTo>
                  <a:lnTo>
                    <a:pt x="0" y="0"/>
                  </a:lnTo>
                  <a:lnTo>
                    <a:pt x="0" y="63245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8005089" y="805847"/>
            <a:ext cx="3431843" cy="541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3352" y="5887313"/>
            <a:ext cx="911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p</a:t>
            </a:r>
            <a:r>
              <a:rPr dirty="0" sz="1800" spc="-5">
                <a:latin typeface="Arial"/>
                <a:cs typeface="Arial"/>
              </a:rPr>
              <a:t>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5692" y="259542"/>
            <a:ext cx="3557713" cy="5434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86528" y="3954797"/>
            <a:ext cx="2133845" cy="2057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30440" y="310278"/>
            <a:ext cx="3198551" cy="5636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942069" y="6007709"/>
            <a:ext cx="849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Bl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ati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553" y="5497169"/>
            <a:ext cx="1524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Pol2 soaked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  CpG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islands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70793" y="5702604"/>
            <a:ext cx="13227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Pol2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eviction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343" y="4433315"/>
            <a:ext cx="1624582" cy="1357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95431" y="4892040"/>
            <a:ext cx="1226745" cy="7190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9851" y="1714500"/>
              <a:ext cx="8264652" cy="35829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2607" y="5119115"/>
              <a:ext cx="8392668" cy="11430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4612" y="5151120"/>
              <a:ext cx="8278495" cy="1028700"/>
            </a:xfrm>
            <a:custGeom>
              <a:avLst/>
              <a:gdLst/>
              <a:ahLst/>
              <a:cxnLst/>
              <a:rect l="l" t="t" r="r" b="b"/>
              <a:pathLst>
                <a:path w="8278495" h="1028700">
                  <a:moveTo>
                    <a:pt x="8278368" y="0"/>
                  </a:moveTo>
                  <a:lnTo>
                    <a:pt x="0" y="0"/>
                  </a:lnTo>
                  <a:lnTo>
                    <a:pt x="0" y="1028699"/>
                  </a:lnTo>
                  <a:lnTo>
                    <a:pt x="8278368" y="1028699"/>
                  </a:lnTo>
                  <a:lnTo>
                    <a:pt x="8278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13166" y="1141602"/>
            <a:ext cx="267017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0" i="1">
                <a:solidFill>
                  <a:srgbClr val="F1F1F1"/>
                </a:solidFill>
                <a:latin typeface="Carlito"/>
                <a:cs typeface="Carlito"/>
              </a:rPr>
              <a:t>Care. Collaborate.</a:t>
            </a:r>
            <a:r>
              <a:rPr dirty="0" sz="2000" spc="-95" b="0" i="1">
                <a:solidFill>
                  <a:srgbClr val="F1F1F1"/>
                </a:solidFill>
                <a:latin typeface="Carlito"/>
                <a:cs typeface="Carlito"/>
              </a:rPr>
              <a:t> </a:t>
            </a:r>
            <a:r>
              <a:rPr dirty="0" sz="2000" spc="-5" b="0" i="1">
                <a:solidFill>
                  <a:srgbClr val="F1F1F1"/>
                </a:solidFill>
                <a:latin typeface="Carlito"/>
                <a:cs typeface="Carlito"/>
              </a:rPr>
              <a:t>Create.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8055" y="5475732"/>
            <a:ext cx="8022590" cy="670560"/>
            <a:chOff x="448055" y="5475732"/>
            <a:chExt cx="8022590" cy="670560"/>
          </a:xfrm>
        </p:grpSpPr>
        <p:sp>
          <p:nvSpPr>
            <p:cNvPr id="9" name="object 9"/>
            <p:cNvSpPr/>
            <p:nvPr/>
          </p:nvSpPr>
          <p:spPr>
            <a:xfrm>
              <a:off x="5228844" y="5562600"/>
              <a:ext cx="477012" cy="5394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52615" y="5509260"/>
              <a:ext cx="597408" cy="5806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13304" y="5608320"/>
              <a:ext cx="725423" cy="4587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30167" y="5596128"/>
              <a:ext cx="397763" cy="4709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28572" y="5623560"/>
              <a:ext cx="601979" cy="4297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71700" y="5658612"/>
              <a:ext cx="571500" cy="3581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64964" y="5596128"/>
              <a:ext cx="467867" cy="4556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46803" y="5509260"/>
              <a:ext cx="399288" cy="5638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815584" y="5538216"/>
              <a:ext cx="528827" cy="5288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29627" y="5475732"/>
              <a:ext cx="1071372" cy="6705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48055" y="5696712"/>
              <a:ext cx="527304" cy="2712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18031" y="5568696"/>
              <a:ext cx="527304" cy="52730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2984" y="5529072"/>
              <a:ext cx="597407" cy="5730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24611" y="5151120"/>
            <a:ext cx="8278495" cy="102870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420"/>
              </a:spcBef>
            </a:pPr>
            <a:r>
              <a:rPr dirty="0" sz="1800" spc="-5">
                <a:latin typeface="Arial"/>
                <a:cs typeface="Arial"/>
              </a:rPr>
              <a:t>Collaborator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labs: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22191" y="135636"/>
            <a:ext cx="8265159" cy="6169660"/>
            <a:chOff x="3822191" y="135636"/>
            <a:chExt cx="8265159" cy="6169660"/>
          </a:xfrm>
        </p:grpSpPr>
        <p:sp>
          <p:nvSpPr>
            <p:cNvPr id="24" name="object 24"/>
            <p:cNvSpPr/>
            <p:nvPr/>
          </p:nvSpPr>
          <p:spPr>
            <a:xfrm>
              <a:off x="3822191" y="135636"/>
              <a:ext cx="5042916" cy="146303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835639" y="5052059"/>
              <a:ext cx="1251203" cy="12527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75640" y="6249111"/>
            <a:ext cx="195833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derlab.com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54820" y="5080761"/>
            <a:ext cx="182943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Special thanks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to: 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Ben Stanton  Javed Khan  Marielle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Yohe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118850" y="6378041"/>
            <a:ext cx="685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Jun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Qi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759" y="42710"/>
            <a:ext cx="4503420" cy="3385185"/>
            <a:chOff x="365759" y="42710"/>
            <a:chExt cx="4503420" cy="3385185"/>
          </a:xfrm>
        </p:grpSpPr>
        <p:sp>
          <p:nvSpPr>
            <p:cNvPr id="3" name="object 3"/>
            <p:cNvSpPr/>
            <p:nvPr/>
          </p:nvSpPr>
          <p:spPr>
            <a:xfrm>
              <a:off x="365759" y="160020"/>
              <a:ext cx="4475988" cy="32675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89604" y="496873"/>
              <a:ext cx="1179830" cy="2312035"/>
            </a:xfrm>
            <a:custGeom>
              <a:avLst/>
              <a:gdLst/>
              <a:ahLst/>
              <a:cxnLst/>
              <a:rect l="l" t="t" r="r" b="b"/>
              <a:pathLst>
                <a:path w="1179829" h="2312035">
                  <a:moveTo>
                    <a:pt x="316114" y="0"/>
                  </a:moveTo>
                  <a:lnTo>
                    <a:pt x="271538" y="280"/>
                  </a:lnTo>
                  <a:lnTo>
                    <a:pt x="228321" y="2173"/>
                  </a:lnTo>
                  <a:lnTo>
                    <a:pt x="186506" y="5947"/>
                  </a:lnTo>
                  <a:lnTo>
                    <a:pt x="146137" y="11870"/>
                  </a:lnTo>
                  <a:lnTo>
                    <a:pt x="107258" y="20211"/>
                  </a:lnTo>
                  <a:lnTo>
                    <a:pt x="69913" y="31240"/>
                  </a:lnTo>
                  <a:lnTo>
                    <a:pt x="34145" y="45225"/>
                  </a:lnTo>
                  <a:lnTo>
                    <a:pt x="0" y="62434"/>
                  </a:lnTo>
                  <a:lnTo>
                    <a:pt x="494411" y="1345388"/>
                  </a:lnTo>
                  <a:lnTo>
                    <a:pt x="1179576" y="2311858"/>
                  </a:lnTo>
                  <a:lnTo>
                    <a:pt x="1058164" y="14809"/>
                  </a:lnTo>
                  <a:lnTo>
                    <a:pt x="999188" y="20745"/>
                  </a:lnTo>
                  <a:lnTo>
                    <a:pt x="940956" y="24529"/>
                  </a:lnTo>
                  <a:lnTo>
                    <a:pt x="883511" y="26431"/>
                  </a:lnTo>
                  <a:lnTo>
                    <a:pt x="826896" y="26720"/>
                  </a:lnTo>
                  <a:lnTo>
                    <a:pt x="771156" y="25664"/>
                  </a:lnTo>
                  <a:lnTo>
                    <a:pt x="716335" y="23532"/>
                  </a:lnTo>
                  <a:lnTo>
                    <a:pt x="662477" y="20593"/>
                  </a:lnTo>
                  <a:lnTo>
                    <a:pt x="609625" y="17115"/>
                  </a:lnTo>
                  <a:lnTo>
                    <a:pt x="457549" y="6142"/>
                  </a:lnTo>
                  <a:lnTo>
                    <a:pt x="409163" y="3199"/>
                  </a:lnTo>
                  <a:lnTo>
                    <a:pt x="362003" y="1062"/>
                  </a:lnTo>
                  <a:lnTo>
                    <a:pt x="316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1387" y="42710"/>
              <a:ext cx="1017269" cy="10097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00071" y="187452"/>
              <a:ext cx="705611" cy="697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02155" y="6504228"/>
            <a:ext cx="20923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1957</a:t>
            </a:r>
            <a:r>
              <a:rPr dirty="0" sz="1400" spc="-5">
                <a:latin typeface="Arial"/>
                <a:cs typeface="Arial"/>
              </a:rPr>
              <a:t>, </a:t>
            </a:r>
            <a:r>
              <a:rPr dirty="0" sz="1400">
                <a:latin typeface="Arial"/>
                <a:cs typeface="Arial"/>
              </a:rPr>
              <a:t>Conrad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Waddington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0540" y="1080566"/>
            <a:ext cx="4186554" cy="5453380"/>
            <a:chOff x="510540" y="1080566"/>
            <a:chExt cx="4186554" cy="5453380"/>
          </a:xfrm>
        </p:grpSpPr>
        <p:sp>
          <p:nvSpPr>
            <p:cNvPr id="9" name="object 9"/>
            <p:cNvSpPr/>
            <p:nvPr/>
          </p:nvSpPr>
          <p:spPr>
            <a:xfrm>
              <a:off x="1496568" y="1080566"/>
              <a:ext cx="957719" cy="1146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35251" y="1225295"/>
              <a:ext cx="641604" cy="8412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0540" y="3500640"/>
              <a:ext cx="4186428" cy="30327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6260" y="2196083"/>
              <a:ext cx="1069022" cy="192862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4944" y="2339339"/>
              <a:ext cx="728472" cy="16367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1902" y="1927352"/>
              <a:ext cx="715010" cy="647065"/>
            </a:xfrm>
            <a:custGeom>
              <a:avLst/>
              <a:gdLst/>
              <a:ahLst/>
              <a:cxnLst/>
              <a:rect l="l" t="t" r="r" b="b"/>
              <a:pathLst>
                <a:path w="715010" h="647064">
                  <a:moveTo>
                    <a:pt x="140233" y="0"/>
                  </a:moveTo>
                  <a:lnTo>
                    <a:pt x="40817" y="96393"/>
                  </a:lnTo>
                  <a:lnTo>
                    <a:pt x="249961" y="312165"/>
                  </a:lnTo>
                  <a:lnTo>
                    <a:pt x="0" y="478789"/>
                  </a:lnTo>
                  <a:lnTo>
                    <a:pt x="76860" y="593978"/>
                  </a:lnTo>
                  <a:lnTo>
                    <a:pt x="347878" y="413131"/>
                  </a:lnTo>
                  <a:lnTo>
                    <a:pt x="574700" y="647064"/>
                  </a:lnTo>
                  <a:lnTo>
                    <a:pt x="674141" y="550799"/>
                  </a:lnTo>
                  <a:lnTo>
                    <a:pt x="464972" y="335025"/>
                  </a:lnTo>
                  <a:lnTo>
                    <a:pt x="714908" y="168401"/>
                  </a:lnTo>
                  <a:lnTo>
                    <a:pt x="638200" y="53212"/>
                  </a:lnTo>
                  <a:lnTo>
                    <a:pt x="367055" y="234061"/>
                  </a:lnTo>
                  <a:lnTo>
                    <a:pt x="14023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01902" y="1927352"/>
              <a:ext cx="715010" cy="647065"/>
            </a:xfrm>
            <a:custGeom>
              <a:avLst/>
              <a:gdLst/>
              <a:ahLst/>
              <a:cxnLst/>
              <a:rect l="l" t="t" r="r" b="b"/>
              <a:pathLst>
                <a:path w="715010" h="647064">
                  <a:moveTo>
                    <a:pt x="40817" y="96393"/>
                  </a:moveTo>
                  <a:lnTo>
                    <a:pt x="140233" y="0"/>
                  </a:lnTo>
                  <a:lnTo>
                    <a:pt x="367055" y="234061"/>
                  </a:lnTo>
                  <a:lnTo>
                    <a:pt x="638200" y="53212"/>
                  </a:lnTo>
                  <a:lnTo>
                    <a:pt x="714908" y="168401"/>
                  </a:lnTo>
                  <a:lnTo>
                    <a:pt x="464972" y="335025"/>
                  </a:lnTo>
                  <a:lnTo>
                    <a:pt x="674141" y="550799"/>
                  </a:lnTo>
                  <a:lnTo>
                    <a:pt x="574700" y="647064"/>
                  </a:lnTo>
                  <a:lnTo>
                    <a:pt x="347878" y="413131"/>
                  </a:lnTo>
                  <a:lnTo>
                    <a:pt x="76860" y="593978"/>
                  </a:lnTo>
                  <a:lnTo>
                    <a:pt x="0" y="478789"/>
                  </a:lnTo>
                  <a:lnTo>
                    <a:pt x="249961" y="312165"/>
                  </a:lnTo>
                  <a:lnTo>
                    <a:pt x="40817" y="9639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1939396" y="6507276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47715" y="3457955"/>
            <a:ext cx="4156075" cy="3168650"/>
            <a:chOff x="5347715" y="3457955"/>
            <a:chExt cx="4156075" cy="3168650"/>
          </a:xfrm>
        </p:grpSpPr>
        <p:sp>
          <p:nvSpPr>
            <p:cNvPr id="18" name="object 18"/>
            <p:cNvSpPr/>
            <p:nvPr/>
          </p:nvSpPr>
          <p:spPr>
            <a:xfrm>
              <a:off x="5347715" y="3457955"/>
              <a:ext cx="4155947" cy="316837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945123" y="3838955"/>
              <a:ext cx="1295400" cy="8930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938773" y="3832605"/>
              <a:ext cx="1308100" cy="906144"/>
            </a:xfrm>
            <a:custGeom>
              <a:avLst/>
              <a:gdLst/>
              <a:ahLst/>
              <a:cxnLst/>
              <a:rect l="l" t="t" r="r" b="b"/>
              <a:pathLst>
                <a:path w="1308100" h="906145">
                  <a:moveTo>
                    <a:pt x="0" y="905764"/>
                  </a:moveTo>
                  <a:lnTo>
                    <a:pt x="1308100" y="905764"/>
                  </a:lnTo>
                  <a:lnTo>
                    <a:pt x="1308100" y="0"/>
                  </a:lnTo>
                  <a:lnTo>
                    <a:pt x="0" y="0"/>
                  </a:lnTo>
                  <a:lnTo>
                    <a:pt x="0" y="90576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963795" y="4915027"/>
            <a:ext cx="2635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14254" y="4920488"/>
            <a:ext cx="117221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Ca</a:t>
            </a:r>
            <a:r>
              <a:rPr dirty="0" sz="2800">
                <a:latin typeface="Arial"/>
                <a:cs typeface="Arial"/>
              </a:rPr>
              <a:t>n</a:t>
            </a:r>
            <a:r>
              <a:rPr dirty="0" sz="2800" spc="-5">
                <a:latin typeface="Arial"/>
                <a:cs typeface="Arial"/>
              </a:rPr>
              <a:t>c</a:t>
            </a:r>
            <a:r>
              <a:rPr dirty="0" sz="2800">
                <a:latin typeface="Arial"/>
                <a:cs typeface="Arial"/>
              </a:rPr>
              <a:t>e</a:t>
            </a:r>
            <a:r>
              <a:rPr dirty="0" sz="2800" spc="-5">
                <a:latin typeface="Arial"/>
                <a:cs typeface="Arial"/>
              </a:rPr>
              <a:t>r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596524" y="4839925"/>
            <a:ext cx="633095" cy="678815"/>
            <a:chOff x="9596524" y="4839925"/>
            <a:chExt cx="633095" cy="678815"/>
          </a:xfrm>
        </p:grpSpPr>
        <p:sp>
          <p:nvSpPr>
            <p:cNvPr id="24" name="object 24"/>
            <p:cNvSpPr/>
            <p:nvPr/>
          </p:nvSpPr>
          <p:spPr>
            <a:xfrm>
              <a:off x="9596524" y="4839925"/>
              <a:ext cx="632797" cy="6786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634728" y="4847843"/>
              <a:ext cx="568451" cy="6187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634728" y="4847843"/>
              <a:ext cx="568960" cy="619125"/>
            </a:xfrm>
            <a:custGeom>
              <a:avLst/>
              <a:gdLst/>
              <a:ahLst/>
              <a:cxnLst/>
              <a:rect l="l" t="t" r="r" b="b"/>
              <a:pathLst>
                <a:path w="568959" h="619125">
                  <a:moveTo>
                    <a:pt x="0" y="154685"/>
                  </a:moveTo>
                  <a:lnTo>
                    <a:pt x="284225" y="154685"/>
                  </a:lnTo>
                  <a:lnTo>
                    <a:pt x="284225" y="0"/>
                  </a:lnTo>
                  <a:lnTo>
                    <a:pt x="568451" y="309371"/>
                  </a:lnTo>
                  <a:lnTo>
                    <a:pt x="284225" y="618743"/>
                  </a:lnTo>
                  <a:lnTo>
                    <a:pt x="284225" y="464057"/>
                  </a:lnTo>
                  <a:lnTo>
                    <a:pt x="0" y="464057"/>
                  </a:lnTo>
                  <a:lnTo>
                    <a:pt x="0" y="15468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416422" y="403352"/>
            <a:ext cx="561467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000000"/>
                </a:solidFill>
              </a:rPr>
              <a:t>Core </a:t>
            </a:r>
            <a:r>
              <a:rPr dirty="0">
                <a:solidFill>
                  <a:srgbClr val="000000"/>
                </a:solidFill>
              </a:rPr>
              <a:t>Regulatory  </a:t>
            </a:r>
            <a:r>
              <a:rPr dirty="0" spc="-20">
                <a:solidFill>
                  <a:srgbClr val="000000"/>
                </a:solidFill>
              </a:rPr>
              <a:t>Transcription </a:t>
            </a:r>
            <a:r>
              <a:rPr dirty="0">
                <a:solidFill>
                  <a:srgbClr val="000000"/>
                </a:solidFill>
              </a:rPr>
              <a:t>Factors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 b="0">
                <a:solidFill>
                  <a:srgbClr val="000000"/>
                </a:solidFill>
                <a:latin typeface="Arial"/>
                <a:cs typeface="Arial"/>
              </a:rPr>
              <a:t>are: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873622" y="1500632"/>
            <a:ext cx="377825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62500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Arial"/>
                <a:cs typeface="Arial"/>
              </a:rPr>
              <a:t>Logical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Circuits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SzPct val="62500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Arial"/>
                <a:cs typeface="Arial"/>
              </a:rPr>
              <a:t>Essential in</a:t>
            </a:r>
            <a:r>
              <a:rPr dirty="0" sz="3200" spc="-114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cancer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SzPct val="62500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Arial"/>
                <a:cs typeface="Arial"/>
              </a:rPr>
              <a:t>Druggable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9700"/>
            <a:ext cx="3322319" cy="3398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40840" y="832231"/>
            <a:ext cx="2993580" cy="767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82295" y="3159702"/>
            <a:ext cx="2818662" cy="2105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56138" y="2942844"/>
            <a:ext cx="1724922" cy="235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639183" y="5451449"/>
            <a:ext cx="9017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p53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mut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6533" y="5451449"/>
            <a:ext cx="12928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MYCN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amplification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0114" y="1719148"/>
            <a:ext cx="187769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latin typeface="Arial"/>
                <a:cs typeface="Arial"/>
              </a:rPr>
              <a:t>PAX3-FOXO1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Rare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translocation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42543" y="1068070"/>
            <a:ext cx="142303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0">
                <a:solidFill>
                  <a:srgbClr val="000000"/>
                </a:solidFill>
                <a:latin typeface="Arial"/>
                <a:cs typeface="Arial"/>
              </a:rPr>
              <a:t>Kasey</a:t>
            </a:r>
            <a:r>
              <a:rPr dirty="0" sz="1800" spc="-1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800" b="0">
                <a:solidFill>
                  <a:srgbClr val="000000"/>
                </a:solidFill>
                <a:latin typeface="Arial"/>
                <a:cs typeface="Arial"/>
              </a:rPr>
              <a:t>Altman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87028" y="1478280"/>
            <a:ext cx="3204972" cy="3261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16365" y="4754956"/>
            <a:ext cx="30746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Arial"/>
                <a:cs typeface="Arial"/>
                <a:hlinkClick r:id="rId7"/>
              </a:rPr>
              <a:t>ww</a:t>
            </a:r>
            <a:r>
              <a:rPr dirty="0" sz="1600" spc="-105">
                <a:latin typeface="Arial"/>
                <a:cs typeface="Arial"/>
                <a:hlinkClick r:id="rId7"/>
              </a:rPr>
              <a:t>w</a:t>
            </a:r>
            <a:r>
              <a:rPr dirty="0" sz="1600" spc="-5">
                <a:latin typeface="Arial"/>
                <a:cs typeface="Arial"/>
                <a:hlinkClick r:id="rId7"/>
              </a:rPr>
              <a:t>.instagram.com/k</a:t>
            </a:r>
            <a:r>
              <a:rPr dirty="0" sz="1600" spc="-5">
                <a:latin typeface="Arial"/>
                <a:cs typeface="Arial"/>
                <a:hlinkClick r:id="rId7"/>
              </a:rPr>
              <a:t>ase</a:t>
            </a:r>
            <a:r>
              <a:rPr dirty="0" sz="1600" spc="-130">
                <a:latin typeface="Arial"/>
                <a:cs typeface="Arial"/>
                <a:hlinkClick r:id="rId7"/>
              </a:rPr>
              <a:t>y</a:t>
            </a:r>
            <a:r>
              <a:rPr dirty="0" sz="1600" spc="-5">
                <a:latin typeface="Arial"/>
                <a:cs typeface="Arial"/>
                <a:hlinkClick r:id="rId7"/>
              </a:rPr>
              <a:t>.altman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2022-11-09T01:17:22Z</dcterms:created>
  <dcterms:modified xsi:type="dcterms:W3CDTF">2022-11-09T01:17:22Z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2022-11-09T00:00:00Z</vt:filetime>
  </property>
</Properties>
</file>